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EAA0AD-F0FE-4987-ABE3-49689C53B320}">
  <a:tblStyle styleId="{BCEAA0AD-F0FE-4987-ABE3-49689C53B32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0419cc00c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c0419cc00c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7" name="Shape 2607"/>
        <p:cNvGrpSpPr/>
        <p:nvPr/>
      </p:nvGrpSpPr>
      <p:grpSpPr>
        <a:xfrm>
          <a:off x="0" y="0"/>
          <a:ext cx="0" cy="0"/>
          <a:chOff x="0" y="0"/>
          <a:chExt cx="0" cy="0"/>
        </a:xfrm>
      </p:grpSpPr>
      <p:sp>
        <p:nvSpPr>
          <p:cNvPr id="2608" name="Google Shape;2608;g34dd28fe39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9" name="Google Shape;2609;g34dd28fe39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3" name="Shape 2613"/>
        <p:cNvGrpSpPr/>
        <p:nvPr/>
      </p:nvGrpSpPr>
      <p:grpSpPr>
        <a:xfrm>
          <a:off x="0" y="0"/>
          <a:ext cx="0" cy="0"/>
          <a:chOff x="0" y="0"/>
          <a:chExt cx="0" cy="0"/>
        </a:xfrm>
      </p:grpSpPr>
      <p:sp>
        <p:nvSpPr>
          <p:cNvPr id="2614" name="Google Shape;2614;g34dd28fe39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5" name="Google Shape;2615;g34dd28fe39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9" name="Shape 2619"/>
        <p:cNvGrpSpPr/>
        <p:nvPr/>
      </p:nvGrpSpPr>
      <p:grpSpPr>
        <a:xfrm>
          <a:off x="0" y="0"/>
          <a:ext cx="0" cy="0"/>
          <a:chOff x="0" y="0"/>
          <a:chExt cx="0" cy="0"/>
        </a:xfrm>
      </p:grpSpPr>
      <p:sp>
        <p:nvSpPr>
          <p:cNvPr id="2620" name="Google Shape;2620;g34dd28fe39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1" name="Google Shape;2621;g34dd28fe39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6" name="Shape 2626"/>
        <p:cNvGrpSpPr/>
        <p:nvPr/>
      </p:nvGrpSpPr>
      <p:grpSpPr>
        <a:xfrm>
          <a:off x="0" y="0"/>
          <a:ext cx="0" cy="0"/>
          <a:chOff x="0" y="0"/>
          <a:chExt cx="0" cy="0"/>
        </a:xfrm>
      </p:grpSpPr>
      <p:sp>
        <p:nvSpPr>
          <p:cNvPr id="2627" name="Google Shape;2627;g34dd28fe39f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8" name="Google Shape;2628;g34dd28fe39f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g34dd28fe39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8" name="Google Shape;2638;g34dd28fe39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7" name="Shape 2647"/>
        <p:cNvGrpSpPr/>
        <p:nvPr/>
      </p:nvGrpSpPr>
      <p:grpSpPr>
        <a:xfrm>
          <a:off x="0" y="0"/>
          <a:ext cx="0" cy="0"/>
          <a:chOff x="0" y="0"/>
          <a:chExt cx="0" cy="0"/>
        </a:xfrm>
      </p:grpSpPr>
      <p:sp>
        <p:nvSpPr>
          <p:cNvPr id="2648" name="Google Shape;2648;g34dd28fe39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9" name="Google Shape;2649;g34dd28fe39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5" name="Shape 2655"/>
        <p:cNvGrpSpPr/>
        <p:nvPr/>
      </p:nvGrpSpPr>
      <p:grpSpPr>
        <a:xfrm>
          <a:off x="0" y="0"/>
          <a:ext cx="0" cy="0"/>
          <a:chOff x="0" y="0"/>
          <a:chExt cx="0" cy="0"/>
        </a:xfrm>
      </p:grpSpPr>
      <p:sp>
        <p:nvSpPr>
          <p:cNvPr id="2656" name="Google Shape;2656;g34dd28fe39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7" name="Google Shape;2657;g34dd28fe39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3" name="Shape 2663"/>
        <p:cNvGrpSpPr/>
        <p:nvPr/>
      </p:nvGrpSpPr>
      <p:grpSpPr>
        <a:xfrm>
          <a:off x="0" y="0"/>
          <a:ext cx="0" cy="0"/>
          <a:chOff x="0" y="0"/>
          <a:chExt cx="0" cy="0"/>
        </a:xfrm>
      </p:grpSpPr>
      <p:sp>
        <p:nvSpPr>
          <p:cNvPr id="2664" name="Google Shape;2664;g34dd28fe39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5" name="Google Shape;2665;g34dd28fe39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1" name="Shape 2671"/>
        <p:cNvGrpSpPr/>
        <p:nvPr/>
      </p:nvGrpSpPr>
      <p:grpSpPr>
        <a:xfrm>
          <a:off x="0" y="0"/>
          <a:ext cx="0" cy="0"/>
          <a:chOff x="0" y="0"/>
          <a:chExt cx="0" cy="0"/>
        </a:xfrm>
      </p:grpSpPr>
      <p:sp>
        <p:nvSpPr>
          <p:cNvPr id="2672" name="Google Shape;2672;g34dd28fe39f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3" name="Google Shape;2673;g34dd28fe39f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8" name="Shape 2678"/>
        <p:cNvGrpSpPr/>
        <p:nvPr/>
      </p:nvGrpSpPr>
      <p:grpSpPr>
        <a:xfrm>
          <a:off x="0" y="0"/>
          <a:ext cx="0" cy="0"/>
          <a:chOff x="0" y="0"/>
          <a:chExt cx="0" cy="0"/>
        </a:xfrm>
      </p:grpSpPr>
      <p:sp>
        <p:nvSpPr>
          <p:cNvPr id="2679" name="Google Shape;2679;g34dd28fe39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0" name="Google Shape;2680;g34dd28fe39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6bb92f5cbb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6bb92f5cbb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g34dd28fe39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7" name="Google Shape;2687;g34dd28fe39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4" name="Shape 2694"/>
        <p:cNvGrpSpPr/>
        <p:nvPr/>
      </p:nvGrpSpPr>
      <p:grpSpPr>
        <a:xfrm>
          <a:off x="0" y="0"/>
          <a:ext cx="0" cy="0"/>
          <a:chOff x="0" y="0"/>
          <a:chExt cx="0" cy="0"/>
        </a:xfrm>
      </p:grpSpPr>
      <p:sp>
        <p:nvSpPr>
          <p:cNvPr id="2695" name="Google Shape;2695;g34dd28fe39f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6" name="Google Shape;2696;g34dd28fe39f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0" name="Shape 2700"/>
        <p:cNvGrpSpPr/>
        <p:nvPr/>
      </p:nvGrpSpPr>
      <p:grpSpPr>
        <a:xfrm>
          <a:off x="0" y="0"/>
          <a:ext cx="0" cy="0"/>
          <a:chOff x="0" y="0"/>
          <a:chExt cx="0" cy="0"/>
        </a:xfrm>
      </p:grpSpPr>
      <p:sp>
        <p:nvSpPr>
          <p:cNvPr id="2701" name="Google Shape;2701;g34dd28fe39f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2" name="Google Shape;2702;g34dd28fe39f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6" name="Shape 2706"/>
        <p:cNvGrpSpPr/>
        <p:nvPr/>
      </p:nvGrpSpPr>
      <p:grpSpPr>
        <a:xfrm>
          <a:off x="0" y="0"/>
          <a:ext cx="0" cy="0"/>
          <a:chOff x="0" y="0"/>
          <a:chExt cx="0" cy="0"/>
        </a:xfrm>
      </p:grpSpPr>
      <p:sp>
        <p:nvSpPr>
          <p:cNvPr id="2707" name="Google Shape;2707;g34dd28fe39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8" name="Google Shape;2708;g34dd28fe39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4" name="Shape 2714"/>
        <p:cNvGrpSpPr/>
        <p:nvPr/>
      </p:nvGrpSpPr>
      <p:grpSpPr>
        <a:xfrm>
          <a:off x="0" y="0"/>
          <a:ext cx="0" cy="0"/>
          <a:chOff x="0" y="0"/>
          <a:chExt cx="0" cy="0"/>
        </a:xfrm>
      </p:grpSpPr>
      <p:sp>
        <p:nvSpPr>
          <p:cNvPr id="2715" name="Google Shape;2715;g34dd28fe39f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6" name="Google Shape;2716;g34dd28fe39f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2" name="Shape 2722"/>
        <p:cNvGrpSpPr/>
        <p:nvPr/>
      </p:nvGrpSpPr>
      <p:grpSpPr>
        <a:xfrm>
          <a:off x="0" y="0"/>
          <a:ext cx="0" cy="0"/>
          <a:chOff x="0" y="0"/>
          <a:chExt cx="0" cy="0"/>
        </a:xfrm>
      </p:grpSpPr>
      <p:sp>
        <p:nvSpPr>
          <p:cNvPr id="2723" name="Google Shape;2723;g34dd28fe39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4" name="Google Shape;2724;g34dd28fe39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0" name="Shape 2730"/>
        <p:cNvGrpSpPr/>
        <p:nvPr/>
      </p:nvGrpSpPr>
      <p:grpSpPr>
        <a:xfrm>
          <a:off x="0" y="0"/>
          <a:ext cx="0" cy="0"/>
          <a:chOff x="0" y="0"/>
          <a:chExt cx="0" cy="0"/>
        </a:xfrm>
      </p:grpSpPr>
      <p:sp>
        <p:nvSpPr>
          <p:cNvPr id="2731" name="Google Shape;2731;g34dd28fe39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2" name="Google Shape;2732;g34dd28fe39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9" name="Shape 2739"/>
        <p:cNvGrpSpPr/>
        <p:nvPr/>
      </p:nvGrpSpPr>
      <p:grpSpPr>
        <a:xfrm>
          <a:off x="0" y="0"/>
          <a:ext cx="0" cy="0"/>
          <a:chOff x="0" y="0"/>
          <a:chExt cx="0" cy="0"/>
        </a:xfrm>
      </p:grpSpPr>
      <p:sp>
        <p:nvSpPr>
          <p:cNvPr id="2740" name="Google Shape;2740;g34dd28fe39f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1" name="Google Shape;2741;g34dd28fe39f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8" name="Shape 2748"/>
        <p:cNvGrpSpPr/>
        <p:nvPr/>
      </p:nvGrpSpPr>
      <p:grpSpPr>
        <a:xfrm>
          <a:off x="0" y="0"/>
          <a:ext cx="0" cy="0"/>
          <a:chOff x="0" y="0"/>
          <a:chExt cx="0" cy="0"/>
        </a:xfrm>
      </p:grpSpPr>
      <p:sp>
        <p:nvSpPr>
          <p:cNvPr id="2749" name="Google Shape;2749;g34dd28fe39f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0" name="Google Shape;2750;g34dd28fe39f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7" name="Shape 2757"/>
        <p:cNvGrpSpPr/>
        <p:nvPr/>
      </p:nvGrpSpPr>
      <p:grpSpPr>
        <a:xfrm>
          <a:off x="0" y="0"/>
          <a:ext cx="0" cy="0"/>
          <a:chOff x="0" y="0"/>
          <a:chExt cx="0" cy="0"/>
        </a:xfrm>
      </p:grpSpPr>
      <p:sp>
        <p:nvSpPr>
          <p:cNvPr id="2758" name="Google Shape;2758;g34dd28fe39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9" name="Google Shape;2759;g34dd28fe39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bb92f5cbb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6bb92f5cbb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6" name="Shape 2766"/>
        <p:cNvGrpSpPr/>
        <p:nvPr/>
      </p:nvGrpSpPr>
      <p:grpSpPr>
        <a:xfrm>
          <a:off x="0" y="0"/>
          <a:ext cx="0" cy="0"/>
          <a:chOff x="0" y="0"/>
          <a:chExt cx="0" cy="0"/>
        </a:xfrm>
      </p:grpSpPr>
      <p:sp>
        <p:nvSpPr>
          <p:cNvPr id="2767" name="Google Shape;2767;g34dd28fe39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8" name="Google Shape;2768;g34dd28fe39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4" name="Shape 2774"/>
        <p:cNvGrpSpPr/>
        <p:nvPr/>
      </p:nvGrpSpPr>
      <p:grpSpPr>
        <a:xfrm>
          <a:off x="0" y="0"/>
          <a:ext cx="0" cy="0"/>
          <a:chOff x="0" y="0"/>
          <a:chExt cx="0" cy="0"/>
        </a:xfrm>
      </p:grpSpPr>
      <p:sp>
        <p:nvSpPr>
          <p:cNvPr id="2775" name="Google Shape;2775;g34dd28fe39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6" name="Google Shape;2776;g34dd28fe39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34dd28fe39f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4" name="Google Shape;2784;g34dd28fe39f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0" name="Shape 2790"/>
        <p:cNvGrpSpPr/>
        <p:nvPr/>
      </p:nvGrpSpPr>
      <p:grpSpPr>
        <a:xfrm>
          <a:off x="0" y="0"/>
          <a:ext cx="0" cy="0"/>
          <a:chOff x="0" y="0"/>
          <a:chExt cx="0" cy="0"/>
        </a:xfrm>
      </p:grpSpPr>
      <p:sp>
        <p:nvSpPr>
          <p:cNvPr id="2791" name="Google Shape;2791;g34dd28fe39f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2" name="Google Shape;2792;g34dd28fe39f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8" name="Shape 2798"/>
        <p:cNvGrpSpPr/>
        <p:nvPr/>
      </p:nvGrpSpPr>
      <p:grpSpPr>
        <a:xfrm>
          <a:off x="0" y="0"/>
          <a:ext cx="0" cy="0"/>
          <a:chOff x="0" y="0"/>
          <a:chExt cx="0" cy="0"/>
        </a:xfrm>
      </p:grpSpPr>
      <p:sp>
        <p:nvSpPr>
          <p:cNvPr id="2799" name="Google Shape;2799;g34dd28fe39f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0" name="Google Shape;2800;g34dd28fe39f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4" name="Shape 2814"/>
        <p:cNvGrpSpPr/>
        <p:nvPr/>
      </p:nvGrpSpPr>
      <p:grpSpPr>
        <a:xfrm>
          <a:off x="0" y="0"/>
          <a:ext cx="0" cy="0"/>
          <a:chOff x="0" y="0"/>
          <a:chExt cx="0" cy="0"/>
        </a:xfrm>
      </p:grpSpPr>
      <p:sp>
        <p:nvSpPr>
          <p:cNvPr id="2815" name="Google Shape;2815;g34dd28fe39f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6" name="Google Shape;2816;g34dd28fe39f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3" name="Shape 2833"/>
        <p:cNvGrpSpPr/>
        <p:nvPr/>
      </p:nvGrpSpPr>
      <p:grpSpPr>
        <a:xfrm>
          <a:off x="0" y="0"/>
          <a:ext cx="0" cy="0"/>
          <a:chOff x="0" y="0"/>
          <a:chExt cx="0" cy="0"/>
        </a:xfrm>
      </p:grpSpPr>
      <p:sp>
        <p:nvSpPr>
          <p:cNvPr id="2834" name="Google Shape;2834;g34dd28fe39f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5" name="Google Shape;2835;g34dd28fe39f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6" name="Shape 2846"/>
        <p:cNvGrpSpPr/>
        <p:nvPr/>
      </p:nvGrpSpPr>
      <p:grpSpPr>
        <a:xfrm>
          <a:off x="0" y="0"/>
          <a:ext cx="0" cy="0"/>
          <a:chOff x="0" y="0"/>
          <a:chExt cx="0" cy="0"/>
        </a:xfrm>
      </p:grpSpPr>
      <p:sp>
        <p:nvSpPr>
          <p:cNvPr id="2847" name="Google Shape;2847;g34dd28fe39f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8" name="Google Shape;2848;g34dd28fe39f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0" name="Shape 2860"/>
        <p:cNvGrpSpPr/>
        <p:nvPr/>
      </p:nvGrpSpPr>
      <p:grpSpPr>
        <a:xfrm>
          <a:off x="0" y="0"/>
          <a:ext cx="0" cy="0"/>
          <a:chOff x="0" y="0"/>
          <a:chExt cx="0" cy="0"/>
        </a:xfrm>
      </p:grpSpPr>
      <p:sp>
        <p:nvSpPr>
          <p:cNvPr id="2861" name="Google Shape;2861;g34dd28fe39f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2" name="Google Shape;2862;g34dd28fe39f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g34dd28fe39f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5" name="Google Shape;2875;g34dd28fe39f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6bb92f5cbb_0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6bb92f5cbb_0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7" name="Shape 2887"/>
        <p:cNvGrpSpPr/>
        <p:nvPr/>
      </p:nvGrpSpPr>
      <p:grpSpPr>
        <a:xfrm>
          <a:off x="0" y="0"/>
          <a:ext cx="0" cy="0"/>
          <a:chOff x="0" y="0"/>
          <a:chExt cx="0" cy="0"/>
        </a:xfrm>
      </p:grpSpPr>
      <p:sp>
        <p:nvSpPr>
          <p:cNvPr id="2888" name="Google Shape;2888;g34dd28fe39f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9" name="Google Shape;2889;g34dd28fe39f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g34dd28fe39f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4" name="Google Shape;2904;g34dd28fe39f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2" name="Shape 2912"/>
        <p:cNvGrpSpPr/>
        <p:nvPr/>
      </p:nvGrpSpPr>
      <p:grpSpPr>
        <a:xfrm>
          <a:off x="0" y="0"/>
          <a:ext cx="0" cy="0"/>
          <a:chOff x="0" y="0"/>
          <a:chExt cx="0" cy="0"/>
        </a:xfrm>
      </p:grpSpPr>
      <p:sp>
        <p:nvSpPr>
          <p:cNvPr id="2913" name="Google Shape;2913;g34dd28fe39f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4" name="Google Shape;2914;g34dd28fe39f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2" name="Shape 2922"/>
        <p:cNvGrpSpPr/>
        <p:nvPr/>
      </p:nvGrpSpPr>
      <p:grpSpPr>
        <a:xfrm>
          <a:off x="0" y="0"/>
          <a:ext cx="0" cy="0"/>
          <a:chOff x="0" y="0"/>
          <a:chExt cx="0" cy="0"/>
        </a:xfrm>
      </p:grpSpPr>
      <p:sp>
        <p:nvSpPr>
          <p:cNvPr id="2923" name="Google Shape;2923;g34dd28fe39f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4" name="Google Shape;2924;g34dd28fe39f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2" name="Shape 2932"/>
        <p:cNvGrpSpPr/>
        <p:nvPr/>
      </p:nvGrpSpPr>
      <p:grpSpPr>
        <a:xfrm>
          <a:off x="0" y="0"/>
          <a:ext cx="0" cy="0"/>
          <a:chOff x="0" y="0"/>
          <a:chExt cx="0" cy="0"/>
        </a:xfrm>
      </p:grpSpPr>
      <p:sp>
        <p:nvSpPr>
          <p:cNvPr id="2933" name="Google Shape;2933;g34dd28fe39f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4" name="Google Shape;2934;g34dd28fe39f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3" name="Shape 2943"/>
        <p:cNvGrpSpPr/>
        <p:nvPr/>
      </p:nvGrpSpPr>
      <p:grpSpPr>
        <a:xfrm>
          <a:off x="0" y="0"/>
          <a:ext cx="0" cy="0"/>
          <a:chOff x="0" y="0"/>
          <a:chExt cx="0" cy="0"/>
        </a:xfrm>
      </p:grpSpPr>
      <p:sp>
        <p:nvSpPr>
          <p:cNvPr id="2944" name="Google Shape;2944;g34dd28fe39f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5" name="Google Shape;2945;g34dd28fe39f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7" name="Shape 2957"/>
        <p:cNvGrpSpPr/>
        <p:nvPr/>
      </p:nvGrpSpPr>
      <p:grpSpPr>
        <a:xfrm>
          <a:off x="0" y="0"/>
          <a:ext cx="0" cy="0"/>
          <a:chOff x="0" y="0"/>
          <a:chExt cx="0" cy="0"/>
        </a:xfrm>
      </p:grpSpPr>
      <p:sp>
        <p:nvSpPr>
          <p:cNvPr id="2958" name="Google Shape;2958;g34dd28fe39f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9" name="Google Shape;2959;g34dd28fe39f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7" name="Shape 2967"/>
        <p:cNvGrpSpPr/>
        <p:nvPr/>
      </p:nvGrpSpPr>
      <p:grpSpPr>
        <a:xfrm>
          <a:off x="0" y="0"/>
          <a:ext cx="0" cy="0"/>
          <a:chOff x="0" y="0"/>
          <a:chExt cx="0" cy="0"/>
        </a:xfrm>
      </p:grpSpPr>
      <p:sp>
        <p:nvSpPr>
          <p:cNvPr id="2968" name="Google Shape;2968;g34dd28fe39f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9" name="Google Shape;2969;g34dd28fe39f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3" name="Shape 2973"/>
        <p:cNvGrpSpPr/>
        <p:nvPr/>
      </p:nvGrpSpPr>
      <p:grpSpPr>
        <a:xfrm>
          <a:off x="0" y="0"/>
          <a:ext cx="0" cy="0"/>
          <a:chOff x="0" y="0"/>
          <a:chExt cx="0" cy="0"/>
        </a:xfrm>
      </p:grpSpPr>
      <p:sp>
        <p:nvSpPr>
          <p:cNvPr id="2974" name="Google Shape;2974;g34dd28fe39f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5" name="Google Shape;2975;g34dd28fe39f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5" name="Shape 2985"/>
        <p:cNvGrpSpPr/>
        <p:nvPr/>
      </p:nvGrpSpPr>
      <p:grpSpPr>
        <a:xfrm>
          <a:off x="0" y="0"/>
          <a:ext cx="0" cy="0"/>
          <a:chOff x="0" y="0"/>
          <a:chExt cx="0" cy="0"/>
        </a:xfrm>
      </p:grpSpPr>
      <p:sp>
        <p:nvSpPr>
          <p:cNvPr id="2986" name="Google Shape;2986;g34dd28fe39f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7" name="Google Shape;2987;g34dd28fe39f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6bb92f5cbb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6bb92f5cbb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2" name="Shape 2992"/>
        <p:cNvGrpSpPr/>
        <p:nvPr/>
      </p:nvGrpSpPr>
      <p:grpSpPr>
        <a:xfrm>
          <a:off x="0" y="0"/>
          <a:ext cx="0" cy="0"/>
          <a:chOff x="0" y="0"/>
          <a:chExt cx="0" cy="0"/>
        </a:xfrm>
      </p:grpSpPr>
      <p:sp>
        <p:nvSpPr>
          <p:cNvPr id="2993" name="Google Shape;2993;g34dd28fe39f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4" name="Google Shape;2994;g34dd28fe39f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4" name="Shape 3004"/>
        <p:cNvGrpSpPr/>
        <p:nvPr/>
      </p:nvGrpSpPr>
      <p:grpSpPr>
        <a:xfrm>
          <a:off x="0" y="0"/>
          <a:ext cx="0" cy="0"/>
          <a:chOff x="0" y="0"/>
          <a:chExt cx="0" cy="0"/>
        </a:xfrm>
      </p:grpSpPr>
      <p:sp>
        <p:nvSpPr>
          <p:cNvPr id="3005" name="Google Shape;3005;g34dd28fe39f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6" name="Google Shape;3006;g34dd28fe39f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0" name="Shape 3010"/>
        <p:cNvGrpSpPr/>
        <p:nvPr/>
      </p:nvGrpSpPr>
      <p:grpSpPr>
        <a:xfrm>
          <a:off x="0" y="0"/>
          <a:ext cx="0" cy="0"/>
          <a:chOff x="0" y="0"/>
          <a:chExt cx="0" cy="0"/>
        </a:xfrm>
      </p:grpSpPr>
      <p:sp>
        <p:nvSpPr>
          <p:cNvPr id="3011" name="Google Shape;3011;g34dd28fe39f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2" name="Google Shape;3012;g34dd28fe39f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7" name="Shape 3037"/>
        <p:cNvGrpSpPr/>
        <p:nvPr/>
      </p:nvGrpSpPr>
      <p:grpSpPr>
        <a:xfrm>
          <a:off x="0" y="0"/>
          <a:ext cx="0" cy="0"/>
          <a:chOff x="0" y="0"/>
          <a:chExt cx="0" cy="0"/>
        </a:xfrm>
      </p:grpSpPr>
      <p:sp>
        <p:nvSpPr>
          <p:cNvPr id="3038" name="Google Shape;3038;g34dd28fe39f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9" name="Google Shape;3039;g34dd28fe39f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8" name="Shape 3058"/>
        <p:cNvGrpSpPr/>
        <p:nvPr/>
      </p:nvGrpSpPr>
      <p:grpSpPr>
        <a:xfrm>
          <a:off x="0" y="0"/>
          <a:ext cx="0" cy="0"/>
          <a:chOff x="0" y="0"/>
          <a:chExt cx="0" cy="0"/>
        </a:xfrm>
      </p:grpSpPr>
      <p:sp>
        <p:nvSpPr>
          <p:cNvPr id="3059" name="Google Shape;3059;g34dd28fe39f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0" name="Google Shape;3060;g34dd28fe39f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7" name="Shape 3067"/>
        <p:cNvGrpSpPr/>
        <p:nvPr/>
      </p:nvGrpSpPr>
      <p:grpSpPr>
        <a:xfrm>
          <a:off x="0" y="0"/>
          <a:ext cx="0" cy="0"/>
          <a:chOff x="0" y="0"/>
          <a:chExt cx="0" cy="0"/>
        </a:xfrm>
      </p:grpSpPr>
      <p:sp>
        <p:nvSpPr>
          <p:cNvPr id="3068" name="Google Shape;3068;g34dd28fe39f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9" name="Google Shape;3069;g34dd28fe39f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2" name="Shape 3072"/>
        <p:cNvGrpSpPr/>
        <p:nvPr/>
      </p:nvGrpSpPr>
      <p:grpSpPr>
        <a:xfrm>
          <a:off x="0" y="0"/>
          <a:ext cx="0" cy="0"/>
          <a:chOff x="0" y="0"/>
          <a:chExt cx="0" cy="0"/>
        </a:xfrm>
      </p:grpSpPr>
      <p:sp>
        <p:nvSpPr>
          <p:cNvPr id="3073" name="Google Shape;3073;g34dd28fe39f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4" name="Google Shape;3074;g34dd28fe39f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8" name="Shape 3078"/>
        <p:cNvGrpSpPr/>
        <p:nvPr/>
      </p:nvGrpSpPr>
      <p:grpSpPr>
        <a:xfrm>
          <a:off x="0" y="0"/>
          <a:ext cx="0" cy="0"/>
          <a:chOff x="0" y="0"/>
          <a:chExt cx="0" cy="0"/>
        </a:xfrm>
      </p:grpSpPr>
      <p:sp>
        <p:nvSpPr>
          <p:cNvPr id="3079" name="Google Shape;3079;g34dd28fe39f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0" name="Google Shape;3080;g34dd28fe39f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4" name="Shape 3084"/>
        <p:cNvGrpSpPr/>
        <p:nvPr/>
      </p:nvGrpSpPr>
      <p:grpSpPr>
        <a:xfrm>
          <a:off x="0" y="0"/>
          <a:ext cx="0" cy="0"/>
          <a:chOff x="0" y="0"/>
          <a:chExt cx="0" cy="0"/>
        </a:xfrm>
      </p:grpSpPr>
      <p:sp>
        <p:nvSpPr>
          <p:cNvPr id="3085" name="Google Shape;3085;g34dd28fe39f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6" name="Google Shape;3086;g34dd28fe39f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0" name="Shape 3090"/>
        <p:cNvGrpSpPr/>
        <p:nvPr/>
      </p:nvGrpSpPr>
      <p:grpSpPr>
        <a:xfrm>
          <a:off x="0" y="0"/>
          <a:ext cx="0" cy="0"/>
          <a:chOff x="0" y="0"/>
          <a:chExt cx="0" cy="0"/>
        </a:xfrm>
      </p:grpSpPr>
      <p:sp>
        <p:nvSpPr>
          <p:cNvPr id="3091" name="Google Shape;3091;g34dd28fe39f_0_4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2" name="Google Shape;3092;g34dd28fe39f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6bb92f5cbb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6bb92f5cbb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6" name="Shape 3096"/>
        <p:cNvGrpSpPr/>
        <p:nvPr/>
      </p:nvGrpSpPr>
      <p:grpSpPr>
        <a:xfrm>
          <a:off x="0" y="0"/>
          <a:ext cx="0" cy="0"/>
          <a:chOff x="0" y="0"/>
          <a:chExt cx="0" cy="0"/>
        </a:xfrm>
      </p:grpSpPr>
      <p:sp>
        <p:nvSpPr>
          <p:cNvPr id="3097" name="Google Shape;3097;g34dd28fe39f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8" name="Google Shape;3098;g34dd28fe39f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bb92f5cbb_0_6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6bb92f5cbb_0_6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bb92f5cbb_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6bb92f5cbb_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6bb92f5cbb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6bb92f5cbb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6bb92f5cbb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6bb92f5cbb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c0419cc00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c0419cc00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6bb92f5cbb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6bb92f5cbb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6bb92f5cbb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6bb92f5cbb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6bb92f5cbb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26bb92f5cbb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6bb92f5cbb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26bb92f5cbb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6bb92f5cbb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6bb92f5cbb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6bb92f5cbb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6bb92f5cbb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6bb92f5cbb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26bb92f5cbb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6bb92f5cbb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6bb92f5cbb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6bb92f5cbb_0_9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6bb92f5cbb_0_9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6bb92f5cbb_0_9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6bb92f5cbb_0_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c0419cc0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c0419cc0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6bb92f5cbb_0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6bb92f5cbb_0_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c0419cc00c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c0419cc00c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6bb92f5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26bb92f5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bfd552a9b4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4" name="Google Shape;734;gbfd552a9b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start with RAP Mesoanalysis data to give us a general overview of the environment. Area of interest is southwest NE/northwest KS/northeast CO.</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c0419cc00c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c0419cc00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start with RAP Mesoanalysis data to give us a general overview of the environment. Area of interest is southwest NE/northwest KS/northeast CO.</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c0419cc00c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c0419cc00c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Not really. The impulse noted here is relatively weak (no strong height falls were noted, trough is not very amplified and flow is not very strong (so no strong QG forcing for ascent). </a:t>
            </a:r>
            <a:endParaRPr/>
          </a:p>
          <a:p>
            <a:pPr indent="0" lvl="0" marL="0" rtl="0" algn="l">
              <a:spcBef>
                <a:spcPts val="0"/>
              </a:spcBef>
              <a:spcAft>
                <a:spcPts val="0"/>
              </a:spcAft>
              <a:buNone/>
            </a:pPr>
            <a:r>
              <a:rPr lang="en"/>
              <a:t>Also note, the warm temps at 700 mb may suggest a CAP and/or steep mid-level lapse rates.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bfd552a9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bfd552a9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Not particularly strong. The stronger 500 mb flow is displaced to the north. What does this imply about the potential for strong wind shear? </a:t>
            </a:r>
            <a:endParaRPr/>
          </a:p>
          <a:p>
            <a:pPr indent="0" lvl="0" marL="0" rtl="0" algn="l">
              <a:spcBef>
                <a:spcPts val="0"/>
              </a:spcBef>
              <a:spcAft>
                <a:spcPts val="0"/>
              </a:spcAft>
              <a:buNone/>
            </a:pPr>
            <a:r>
              <a:rPr lang="en"/>
              <a:t>A: Overly strong wind shear does not appear likely. However, shear may be sufficient for organized storms.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c0419cc00c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c0419cc00c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Yes! There is a cold front/stationary boundary draped across the region.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c0419cc00c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c0419cc00c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In the vicinity of the boundary, MLCAPE is on the order of 1000-2000 J/kg with higher values to the south/southeast. I would call this moderate instability.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bfd552a9b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bfd552a9b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The warmer 850 mb temps over KS suggests that a stronger cap may be in place compared to locations further north closer to the front/boundary. This is reflected in the MLCAPE field where pockets of MLCIN are noted.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0419cc00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0419cc00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bfd552a9b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bfd552a9b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If we do a quick, rough surface analysis we see the surface reflection of the low in southwest NE and the stationary boundary along the KS/NE border. The T/Td on the south side of the boundary are warm and moist (90s with mid 70s dewpoints).</a:t>
            </a:r>
            <a:endParaRPr/>
          </a:p>
          <a:p>
            <a:pPr indent="0" lvl="0" marL="0" rtl="0" algn="l">
              <a:spcBef>
                <a:spcPts val="0"/>
              </a:spcBef>
              <a:spcAft>
                <a:spcPts val="0"/>
              </a:spcAft>
              <a:buNone/>
            </a:pPr>
            <a:r>
              <a:rPr lang="en"/>
              <a:t>The T/Td north of the boundary are slightly cooler, but still somewhat moist. This tells us that this boundary is not surging south rapidly (we would expect cooler/drier conditions if so). This also means the air to the north of the boundary may still be somewhat </a:t>
            </a:r>
            <a:endParaRPr/>
          </a:p>
          <a:p>
            <a:pPr indent="0" lvl="0" marL="0" rtl="0" algn="l">
              <a:spcBef>
                <a:spcPts val="0"/>
              </a:spcBef>
              <a:spcAft>
                <a:spcPts val="0"/>
              </a:spcAft>
              <a:buNone/>
            </a:pPr>
            <a:r>
              <a:rPr lang="en"/>
              <a:t>Unstable from a surface parcel perspective.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bfd552a9b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bfd552a9b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take a look at the observed soundings. Notice the steep lapse rates? Now let’s adjust them based on recent surface observations from near the surface boundary. </a:t>
            </a:r>
            <a:endParaRPr/>
          </a:p>
          <a:p>
            <a:pPr indent="0" lvl="0" marL="0" rtl="0" algn="l">
              <a:spcBef>
                <a:spcPts val="0"/>
              </a:spcBef>
              <a:spcAft>
                <a:spcPts val="0"/>
              </a:spcAft>
              <a:buNone/>
            </a:pPr>
            <a:r>
              <a:rPr lang="en"/>
              <a:t>This gives us an approximate picture of what the thermo environment looks like.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bfd552a9b4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bfd552a9b4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Let’s take a look at the observed soundings. Notice the steep lapse rates? Now let’s adjust them based on recent surface observations from near the surface boundary.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gives us an approximate picture of what the thermo environment looks like.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bfd552a9b4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bfd552a9b4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Let’s take a look at the observed soundings. Notice the steep lapse rates? Now let’s adjust them based on recent surface observations from near the surface boundary.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gives us an approximate picture of what the thermo environment looks like.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bfd552a9b4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bfd552a9b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Let’s take a look at the observed soundings. Notice the steep lapse rates? Now let’s adjust them based on recent surface observations from near the surface boundary.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gives us an approximate picture of what the thermo environment looks like.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bfd552a9b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bfd552a9b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Low values in the 0-1 km layer, and modest to high values in the 0-3 km layer (though note that the highest SRH is BEHIND the boundary!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bfd552a9b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bfd552a9b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These are modest values. The STP value of 2 should be viewed skeptically since it’s such a small bullseye.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c791c56468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c791c56468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c553ddc14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6" name="Google Shape;906;gc553ddc14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bfd552a9b4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bfd552a9b4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0419cc00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0419cc00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bfd552a9b4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bfd552a9b4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bfd552a9b4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bfd552a9b4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bfd552a9b4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bfd552a9b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bfd552a9b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bfd552a9b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bfd552a9b4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bfd552a9b4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bfd552a9b4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bfd552a9b4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bfd552a9b4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bfd552a9b4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highlight our surface wind field.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bfd552a9b4_0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bfd552a9b4_0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Does this reveal anything? There may be a few confluence axes, as well as a surface low near the developing thunderstorm. Let’s mark it with an “L”!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bfd552a9b4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1" name="Google Shape;1031;gbfd552a9b4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add on temperatures. Notice the cooler airmass in the north vs. the warmer air mass in the south. While not drastic, this does support the idea of a stationary boundary.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bfd552a9b4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bfd552a9b4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denote the stationary boundary by this blue line.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0419cc00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0419cc00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bfd552a9b4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bfd552a9b4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add on dewpoints. Notice the drier air in the north, moist air in the south. There is also a drier airmass with westerly winds on the western portion of the map.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bfd552a9b4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bfd552a9b4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bfd552a9b4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7" name="Google Shape;1267;gbfd552a9b4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bfd552a9b4_0_1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bfd552a9b4_0_1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bfd552a9b4_0_1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bfd552a9b4_0_1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gbfd552a9b4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1" name="Google Shape;1421;gbfd552a9b4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bfd552a9b4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8" name="Google Shape;1428;gbfd552a9b4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bfd552a9b4_0_1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5" name="Google Shape;1435;gbfd552a9b4_0_1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bfd552a9b4_0_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2" name="Google Shape;1442;gbfd552a9b4_0_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bfd552a9b4_0_1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6" name="Google Shape;1456;gbfd552a9b4_0_1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0419cc00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c0419cc00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bfd552a9b4_0_1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5" name="Google Shape;1475;gbfd552a9b4_0_1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bfd552a9b4_0_1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2" name="Google Shape;1492;gbfd552a9b4_0_1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bfd552a9b4_0_1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1" name="Google Shape;1501;gbfd552a9b4_0_1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bfd552a9b4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bfd552a9b4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bfd552a9b4_0_1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bfd552a9b4_0_1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gbfd552a9b4_0_1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0" name="Google Shape;1550;gbfd552a9b4_0_1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2" name="Shape 1572"/>
        <p:cNvGrpSpPr/>
        <p:nvPr/>
      </p:nvGrpSpPr>
      <p:grpSpPr>
        <a:xfrm>
          <a:off x="0" y="0"/>
          <a:ext cx="0" cy="0"/>
          <a:chOff x="0" y="0"/>
          <a:chExt cx="0" cy="0"/>
        </a:xfrm>
      </p:grpSpPr>
      <p:sp>
        <p:nvSpPr>
          <p:cNvPr id="1573" name="Google Shape;1573;gbfd552a9b4_0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4" name="Google Shape;1574;gbfd552a9b4_0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bfd552a9b4_0_1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bfd552a9b4_0_1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bfd552a9b4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7" name="Google Shape;1607;gbfd552a9b4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6" name="Shape 1676"/>
        <p:cNvGrpSpPr/>
        <p:nvPr/>
      </p:nvGrpSpPr>
      <p:grpSpPr>
        <a:xfrm>
          <a:off x="0" y="0"/>
          <a:ext cx="0" cy="0"/>
          <a:chOff x="0" y="0"/>
          <a:chExt cx="0" cy="0"/>
        </a:xfrm>
      </p:grpSpPr>
      <p:sp>
        <p:nvSpPr>
          <p:cNvPr id="1677" name="Google Shape;1677;gbfd552a9b4_0_1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8" name="Google Shape;1678;gbfd552a9b4_0_1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0419cc00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0419cc00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bfd552a9b4_0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bfd552a9b4_0_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gbfd552a9b4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6" name="Google Shape;1826;gbfd552a9b4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bfd552a9b4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4" name="Google Shape;1904;gbfd552a9b4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likely denoting where the lee trough (perhaps weak dryline) is located. Notice that this also corresponds with the location of the towering cumulus.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bfd552a9b4_0_1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2" name="Google Shape;1982;gbfd552a9b4_0_1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bfd552a9b4_0_1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bfd552a9b4_0_1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gbfd552a9b4_0_10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2" name="Google Shape;2002;gbfd552a9b4_0_10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t>
            </a:r>
            <a:r>
              <a:rPr lang="en"/>
              <a:t>additional</a:t>
            </a:r>
            <a:r>
              <a:rPr lang="en"/>
              <a:t> storm possible? Let’s use the satellite image to gain insight into how likely additional storm development is.</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bfd552a9b4_0_16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7" name="Google Shape;2077;gbfd552a9b4_0_1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additional storm possible? Let’s use the satellite image to gain insight into how likely additional storm development is.</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6" name="Shape 2146"/>
        <p:cNvGrpSpPr/>
        <p:nvPr/>
      </p:nvGrpSpPr>
      <p:grpSpPr>
        <a:xfrm>
          <a:off x="0" y="0"/>
          <a:ext cx="0" cy="0"/>
          <a:chOff x="0" y="0"/>
          <a:chExt cx="0" cy="0"/>
        </a:xfrm>
      </p:grpSpPr>
      <p:sp>
        <p:nvSpPr>
          <p:cNvPr id="2147" name="Google Shape;2147;gbfd552a9b4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8" name="Google Shape;2148;gbfd552a9b4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additional storm possible? Let’s use the satellite image to gain insight into how likely additional storm development is.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7" name="Shape 2217"/>
        <p:cNvGrpSpPr/>
        <p:nvPr/>
      </p:nvGrpSpPr>
      <p:grpSpPr>
        <a:xfrm>
          <a:off x="0" y="0"/>
          <a:ext cx="0" cy="0"/>
          <a:chOff x="0" y="0"/>
          <a:chExt cx="0" cy="0"/>
        </a:xfrm>
      </p:grpSpPr>
      <p:sp>
        <p:nvSpPr>
          <p:cNvPr id="2218" name="Google Shape;2218;gbfd552a9b4_0_18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9" name="Google Shape;2219;gbfd552a9b4_0_18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additional storm possible? Let’s use the satellite image to gain insight into how likely additional storm development is.</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bfd552a9b4_0_1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bfd552a9b4_0_1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additional storm possible? Let’s use the satellite image to gain insight into how likely additional storm development 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c0419cc00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c0419cc00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gbfd552a9b4_0_19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9" name="Google Shape;2369;gbfd552a9b4_0_19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additional storm possible? Let’s use the satellite image to gain insight into how likely additional storm development is.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2" name="Shape 2452"/>
        <p:cNvGrpSpPr/>
        <p:nvPr/>
      </p:nvGrpSpPr>
      <p:grpSpPr>
        <a:xfrm>
          <a:off x="0" y="0"/>
          <a:ext cx="0" cy="0"/>
          <a:chOff x="0" y="0"/>
          <a:chExt cx="0" cy="0"/>
        </a:xfrm>
      </p:grpSpPr>
      <p:sp>
        <p:nvSpPr>
          <p:cNvPr id="2453" name="Google Shape;2453;gbfd552a9b4_0_20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4" name="Google Shape;2454;gbfd552a9b4_0_20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start answering some questions regarding storm mode: Are additional storm possible? Let’s use the satellite image to gain insight into how likely additional storm development is.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gc791c56468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7" name="Google Shape;2537;gc791c56468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gbfd552a9b4_0_2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4" name="Google Shape;2544;gbfd552a9b4_0_2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0" name="Shape 2550"/>
        <p:cNvGrpSpPr/>
        <p:nvPr/>
      </p:nvGrpSpPr>
      <p:grpSpPr>
        <a:xfrm>
          <a:off x="0" y="0"/>
          <a:ext cx="0" cy="0"/>
          <a:chOff x="0" y="0"/>
          <a:chExt cx="0" cy="0"/>
        </a:xfrm>
      </p:grpSpPr>
      <p:sp>
        <p:nvSpPr>
          <p:cNvPr id="2551" name="Google Shape;2551;gbfd552a9b4_0_2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2" name="Google Shape;2552;gbfd552a9b4_0_2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parameter space alone, the 2% tornado threat appears appropriate.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gbfd552a9b4_0_2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0" name="Google Shape;2560;gbfd552a9b4_0_2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7" name="Shape 2567"/>
        <p:cNvGrpSpPr/>
        <p:nvPr/>
      </p:nvGrpSpPr>
      <p:grpSpPr>
        <a:xfrm>
          <a:off x="0" y="0"/>
          <a:ext cx="0" cy="0"/>
          <a:chOff x="0" y="0"/>
          <a:chExt cx="0" cy="0"/>
        </a:xfrm>
      </p:grpSpPr>
      <p:sp>
        <p:nvSpPr>
          <p:cNvPr id="2568" name="Google Shape;2568;gbfd552a9b4_0_2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9" name="Google Shape;2569;gbfd552a9b4_0_2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We’ll start with RAP Mesoanalysis data to give us a general overview of the environment. Area of interest is southwest NE/northwest KS/northeast CO.</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0" name="Shape 2580"/>
        <p:cNvGrpSpPr/>
        <p:nvPr/>
      </p:nvGrpSpPr>
      <p:grpSpPr>
        <a:xfrm>
          <a:off x="0" y="0"/>
          <a:ext cx="0" cy="0"/>
          <a:chOff x="0" y="0"/>
          <a:chExt cx="0" cy="0"/>
        </a:xfrm>
      </p:grpSpPr>
      <p:sp>
        <p:nvSpPr>
          <p:cNvPr id="2581" name="Google Shape;2581;gbfd552a9b4_0_2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2" name="Google Shape;2582;gbfd552a9b4_0_2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were several brief, low-end tornadoes across southwest NE associated with this storm. The storm remained discrete for the first 2-3 hours of its life before additional convection developed nearby. As discussed, the boundary/shear geometry could have supported upscale growth if there was sufficient coverage of storms. In this case, the cluster did grow upscale over time, leading to several wind reports downstream across KS.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9" name="Shape 2589"/>
        <p:cNvGrpSpPr/>
        <p:nvPr/>
      </p:nvGrpSpPr>
      <p:grpSpPr>
        <a:xfrm>
          <a:off x="0" y="0"/>
          <a:ext cx="0" cy="0"/>
          <a:chOff x="0" y="0"/>
          <a:chExt cx="0" cy="0"/>
        </a:xfrm>
      </p:grpSpPr>
      <p:sp>
        <p:nvSpPr>
          <p:cNvPr id="2590" name="Google Shape;2590;g34dd28fe3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1" name="Google Shape;2591;g34dd28fe3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8" name="Shape 2598"/>
        <p:cNvGrpSpPr/>
        <p:nvPr/>
      </p:nvGrpSpPr>
      <p:grpSpPr>
        <a:xfrm>
          <a:off x="0" y="0"/>
          <a:ext cx="0" cy="0"/>
          <a:chOff x="0" y="0"/>
          <a:chExt cx="0" cy="0"/>
        </a:xfrm>
      </p:grpSpPr>
      <p:sp>
        <p:nvSpPr>
          <p:cNvPr id="2599" name="Google Shape;2599;g34dd28fe39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0" name="Google Shape;2600;g34dd28fe39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25"/>
          <p:cNvSpPr txBox="1"/>
          <p:nvPr>
            <p:ph type="title"/>
          </p:nvPr>
        </p:nvSpPr>
        <p:spPr>
          <a:xfrm>
            <a:off x="856060" y="457200"/>
            <a:ext cx="7429500" cy="14289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Clr>
                <a:schemeClr val="lt1"/>
              </a:buClr>
              <a:buSzPts val="14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97" name="Google Shape;97;p25"/>
          <p:cNvSpPr txBox="1"/>
          <p:nvPr>
            <p:ph idx="1" type="body"/>
          </p:nvPr>
        </p:nvSpPr>
        <p:spPr>
          <a:xfrm>
            <a:off x="856060" y="2000251"/>
            <a:ext cx="7429500" cy="2343300"/>
          </a:xfrm>
          <a:prstGeom prst="rect">
            <a:avLst/>
          </a:prstGeom>
          <a:noFill/>
          <a:ln>
            <a:noFill/>
          </a:ln>
        </p:spPr>
        <p:txBody>
          <a:bodyPr anchorCtr="0" anchor="ctr" bIns="34275" lIns="68575" spcFirstLastPara="1" rIns="68575" wrap="square" tIns="34275">
            <a:normAutofit/>
          </a:bodyPr>
          <a:lstStyle>
            <a:lvl1pPr indent="-317500" lvl="0" marL="457200" rtl="0" algn="l">
              <a:spcBef>
                <a:spcPts val="300"/>
              </a:spcBef>
              <a:spcAft>
                <a:spcPts val="0"/>
              </a:spcAft>
              <a:buSzPts val="1400"/>
              <a:buChar char="●"/>
              <a:defRPr/>
            </a:lvl1pPr>
            <a:lvl2pPr indent="-317500" lvl="1" marL="914400" rtl="0" algn="l">
              <a:spcBef>
                <a:spcPts val="300"/>
              </a:spcBef>
              <a:spcAft>
                <a:spcPts val="0"/>
              </a:spcAft>
              <a:buSzPts val="1400"/>
              <a:buChar char="○"/>
              <a:defRPr/>
            </a:lvl2pPr>
            <a:lvl3pPr indent="-317500" lvl="2" marL="1371600" rtl="0" algn="l">
              <a:spcBef>
                <a:spcPts val="300"/>
              </a:spcBef>
              <a:spcAft>
                <a:spcPts val="0"/>
              </a:spcAft>
              <a:buSzPts val="1400"/>
              <a:buChar char="■"/>
              <a:defRPr/>
            </a:lvl3pPr>
            <a:lvl4pPr indent="-317500" lvl="3" marL="1828800" rtl="0" algn="l">
              <a:spcBef>
                <a:spcPts val="300"/>
              </a:spcBef>
              <a:spcAft>
                <a:spcPts val="0"/>
              </a:spcAft>
              <a:buSzPts val="1400"/>
              <a:buChar char="●"/>
              <a:defRPr/>
            </a:lvl4pPr>
            <a:lvl5pPr indent="-317500" lvl="4" marL="2286000" rtl="0" algn="l">
              <a:spcBef>
                <a:spcPts val="300"/>
              </a:spcBef>
              <a:spcAft>
                <a:spcPts val="0"/>
              </a:spcAft>
              <a:buSzPts val="1400"/>
              <a:buChar char="○"/>
              <a:defRPr/>
            </a:lvl5pPr>
            <a:lvl6pPr indent="-317500" lvl="5" marL="2743200" rtl="0" algn="l">
              <a:spcBef>
                <a:spcPts val="300"/>
              </a:spcBef>
              <a:spcAft>
                <a:spcPts val="0"/>
              </a:spcAft>
              <a:buSzPts val="1400"/>
              <a:buChar char="■"/>
              <a:defRPr/>
            </a:lvl6pPr>
            <a:lvl7pPr indent="-317500" lvl="6" marL="3200400" rtl="0" algn="l">
              <a:spcBef>
                <a:spcPts val="300"/>
              </a:spcBef>
              <a:spcAft>
                <a:spcPts val="0"/>
              </a:spcAft>
              <a:buSzPts val="1400"/>
              <a:buChar char="●"/>
              <a:defRPr/>
            </a:lvl7pPr>
            <a:lvl8pPr indent="-317500" lvl="7" marL="3657600" rtl="0" algn="l">
              <a:spcBef>
                <a:spcPts val="300"/>
              </a:spcBef>
              <a:spcAft>
                <a:spcPts val="0"/>
              </a:spcAft>
              <a:buSzPts val="1400"/>
              <a:buChar char="○"/>
              <a:defRPr/>
            </a:lvl8pPr>
            <a:lvl9pPr indent="-317500" lvl="8" marL="4114800" rtl="0" algn="l">
              <a:spcBef>
                <a:spcPts val="300"/>
              </a:spcBef>
              <a:spcAft>
                <a:spcPts val="300"/>
              </a:spcAft>
              <a:buSzPts val="1400"/>
              <a:buChar char="■"/>
              <a:defRPr/>
            </a:lvl9pPr>
          </a:lstStyle>
          <a:p/>
        </p:txBody>
      </p:sp>
      <p:sp>
        <p:nvSpPr>
          <p:cNvPr id="98" name="Google Shape;98;p25"/>
          <p:cNvSpPr txBox="1"/>
          <p:nvPr>
            <p:ph idx="10" type="dt"/>
          </p:nvPr>
        </p:nvSpPr>
        <p:spPr>
          <a:xfrm>
            <a:off x="6628209" y="4412458"/>
            <a:ext cx="1200300" cy="2739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99" name="Google Shape;99;p25"/>
          <p:cNvSpPr txBox="1"/>
          <p:nvPr>
            <p:ph idx="11" type="ftr"/>
          </p:nvPr>
        </p:nvSpPr>
        <p:spPr>
          <a:xfrm>
            <a:off x="856059" y="4412458"/>
            <a:ext cx="56580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0" name="Google Shape;100;p25"/>
          <p:cNvSpPr txBox="1"/>
          <p:nvPr>
            <p:ph idx="12" type="sldNum"/>
          </p:nvPr>
        </p:nvSpPr>
        <p:spPr>
          <a:xfrm>
            <a:off x="7885511" y="4412458"/>
            <a:ext cx="413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05473"/>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0.xml"/><Relationship Id="rId3" Type="http://schemas.openxmlformats.org/officeDocument/2006/relationships/image" Target="../media/image5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1.xml"/><Relationship Id="rId3" Type="http://schemas.openxmlformats.org/officeDocument/2006/relationships/image" Target="../media/image3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2.xml"/><Relationship Id="rId3" Type="http://schemas.openxmlformats.org/officeDocument/2006/relationships/image" Target="../media/image4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3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4.xml"/><Relationship Id="rId3" Type="http://schemas.openxmlformats.org/officeDocument/2006/relationships/image" Target="../media/image4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5.xml"/><Relationship Id="rId3" Type="http://schemas.openxmlformats.org/officeDocument/2006/relationships/image" Target="../media/image5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 Id="rId3" Type="http://schemas.openxmlformats.org/officeDocument/2006/relationships/image" Target="../media/image3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7.xml"/><Relationship Id="rId3" Type="http://schemas.openxmlformats.org/officeDocument/2006/relationships/image" Target="../media/image5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8.xml"/><Relationship Id="rId3" Type="http://schemas.openxmlformats.org/officeDocument/2006/relationships/image" Target="../media/image46.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9.xml"/><Relationship Id="rId3"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0.xml"/><Relationship Id="rId3" Type="http://schemas.openxmlformats.org/officeDocument/2006/relationships/image" Target="../media/image8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1.xml"/><Relationship Id="rId3" Type="http://schemas.openxmlformats.org/officeDocument/2006/relationships/image" Target="../media/image5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3.xml"/><Relationship Id="rId3" Type="http://schemas.openxmlformats.org/officeDocument/2006/relationships/image" Target="../media/image4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4.xml"/><Relationship Id="rId3" Type="http://schemas.openxmlformats.org/officeDocument/2006/relationships/image" Target="../media/image4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5.xml"/><Relationship Id="rId3" Type="http://schemas.openxmlformats.org/officeDocument/2006/relationships/image" Target="../media/image5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6.xml"/><Relationship Id="rId3" Type="http://schemas.openxmlformats.org/officeDocument/2006/relationships/image" Target="../media/image6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7.xml"/><Relationship Id="rId3" Type="http://schemas.openxmlformats.org/officeDocument/2006/relationships/image" Target="../media/image6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8.xml"/><Relationship Id="rId3" Type="http://schemas.openxmlformats.org/officeDocument/2006/relationships/image" Target="../media/image5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9.xml"/><Relationship Id="rId3"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0.xml"/><Relationship Id="rId3" Type="http://schemas.openxmlformats.org/officeDocument/2006/relationships/image" Target="../media/image6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1.xml"/><Relationship Id="rId3" Type="http://schemas.openxmlformats.org/officeDocument/2006/relationships/image" Target="../media/image5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2.xml"/><Relationship Id="rId3" Type="http://schemas.openxmlformats.org/officeDocument/2006/relationships/image" Target="../media/image6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3.xml"/><Relationship Id="rId3" Type="http://schemas.openxmlformats.org/officeDocument/2006/relationships/image" Target="../media/image7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4.xml"/><Relationship Id="rId3" Type="http://schemas.openxmlformats.org/officeDocument/2006/relationships/image" Target="../media/image6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5.xml"/><Relationship Id="rId3" Type="http://schemas.openxmlformats.org/officeDocument/2006/relationships/image" Target="../media/image6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6.xml"/><Relationship Id="rId3" Type="http://schemas.openxmlformats.org/officeDocument/2006/relationships/image" Target="../media/image6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7.xml"/><Relationship Id="rId3" Type="http://schemas.openxmlformats.org/officeDocument/2006/relationships/image" Target="../media/image6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8.xml"/><Relationship Id="rId3" Type="http://schemas.openxmlformats.org/officeDocument/2006/relationships/image" Target="../media/image6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9.xml"/><Relationship Id="rId3"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0.xml"/><Relationship Id="rId3" Type="http://schemas.openxmlformats.org/officeDocument/2006/relationships/image" Target="../media/image5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1.xml"/><Relationship Id="rId3" Type="http://schemas.openxmlformats.org/officeDocument/2006/relationships/image" Target="../media/image6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2.xml"/><Relationship Id="rId3" Type="http://schemas.openxmlformats.org/officeDocument/2006/relationships/image" Target="../media/image6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3.xml"/><Relationship Id="rId3" Type="http://schemas.openxmlformats.org/officeDocument/2006/relationships/image" Target="../media/image7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4.xml"/><Relationship Id="rId3" Type="http://schemas.openxmlformats.org/officeDocument/2006/relationships/image" Target="../media/image6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5.xml"/><Relationship Id="rId3" Type="http://schemas.openxmlformats.org/officeDocument/2006/relationships/image" Target="../media/image6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6.xml"/><Relationship Id="rId3" Type="http://schemas.openxmlformats.org/officeDocument/2006/relationships/image" Target="../media/image7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8.xml"/><Relationship Id="rId3" Type="http://schemas.openxmlformats.org/officeDocument/2006/relationships/image" Target="../media/image8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9.xml"/><Relationship Id="rId3" Type="http://schemas.openxmlformats.org/officeDocument/2006/relationships/image" Target="../media/image8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0.xml"/><Relationship Id="rId3" Type="http://schemas.openxmlformats.org/officeDocument/2006/relationships/image" Target="../media/image8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2.xml"/><Relationship Id="rId3" Type="http://schemas.openxmlformats.org/officeDocument/2006/relationships/image" Target="../media/image6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3.xml"/><Relationship Id="rId3" Type="http://schemas.openxmlformats.org/officeDocument/2006/relationships/image" Target="../media/image6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4.xml"/><Relationship Id="rId3" Type="http://schemas.openxmlformats.org/officeDocument/2006/relationships/image" Target="../media/image7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6.xml"/><Relationship Id="rId3" Type="http://schemas.openxmlformats.org/officeDocument/2006/relationships/image" Target="../media/image7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7.xml"/><Relationship Id="rId3" Type="http://schemas.openxmlformats.org/officeDocument/2006/relationships/image" Target="../media/image7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8.xml"/><Relationship Id="rId3" Type="http://schemas.openxmlformats.org/officeDocument/2006/relationships/image" Target="../media/image7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9.xml"/><Relationship Id="rId3" Type="http://schemas.openxmlformats.org/officeDocument/2006/relationships/image" Target="../media/image7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0.xml"/><Relationship Id="rId3" Type="http://schemas.openxmlformats.org/officeDocument/2006/relationships/image" Target="../media/image75.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gif"/><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0.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gif"/><Relationship Id="rId4" Type="http://schemas.openxmlformats.org/officeDocument/2006/relationships/image" Target="../media/image14.gif"/><Relationship Id="rId5"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gif"/><Relationship Id="rId4" Type="http://schemas.openxmlformats.org/officeDocument/2006/relationships/image" Target="../media/image17.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1.gif"/><Relationship Id="rId4" Type="http://schemas.openxmlformats.org/officeDocument/2006/relationships/image" Target="../media/image1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gif"/><Relationship Id="rId4" Type="http://schemas.openxmlformats.org/officeDocument/2006/relationships/image" Target="../media/image1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gif"/><Relationship Id="rId4" Type="http://schemas.openxmlformats.org/officeDocument/2006/relationships/image" Target="../media/image1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6.gif"/><Relationship Id="rId4" Type="http://schemas.openxmlformats.org/officeDocument/2006/relationships/image" Target="../media/image15.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6.gif"/><Relationship Id="rId4" Type="http://schemas.openxmlformats.org/officeDocument/2006/relationships/image" Target="../media/image15.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6.gif"/><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gif"/><Relationship Id="rId4" Type="http://schemas.openxmlformats.org/officeDocument/2006/relationships/image" Target="../media/image14.gif"/><Relationship Id="rId5"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2.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7.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4.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4.png"/><Relationship Id="rId4" Type="http://schemas.openxmlformats.org/officeDocument/2006/relationships/image" Target="../media/image36.png"/><Relationship Id="rId5" Type="http://schemas.openxmlformats.org/officeDocument/2006/relationships/image" Target="../media/image1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9.gif"/><Relationship Id="rId4" Type="http://schemas.openxmlformats.org/officeDocument/2006/relationships/image" Target="../media/image26.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1.gif"/><Relationship Id="rId4" Type="http://schemas.openxmlformats.org/officeDocument/2006/relationships/image" Target="../media/image25.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gif"/><Relationship Id="rId4" Type="http://schemas.openxmlformats.org/officeDocument/2006/relationships/image" Target="../media/image14.gif"/><Relationship Id="rId5" Type="http://schemas.openxmlformats.org/officeDocument/2006/relationships/image" Target="../media/image3.jpg"/><Relationship Id="rId6" Type="http://schemas.openxmlformats.org/officeDocument/2006/relationships/image" Target="../media/image2.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0.png"/><Relationship Id="rId4" Type="http://schemas.openxmlformats.org/officeDocument/2006/relationships/image" Target="../media/image23.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0.png"/><Relationship Id="rId4" Type="http://schemas.openxmlformats.org/officeDocument/2006/relationships/image" Target="../media/image23.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0.png"/><Relationship Id="rId4" Type="http://schemas.openxmlformats.org/officeDocument/2006/relationships/image" Target="../media/image23.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0.png"/><Relationship Id="rId4" Type="http://schemas.openxmlformats.org/officeDocument/2006/relationships/image" Target="../media/image23.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0.png"/><Relationship Id="rId4" Type="http://schemas.openxmlformats.org/officeDocument/2006/relationships/image" Target="../media/image23.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0.png"/><Relationship Id="rId4" Type="http://schemas.openxmlformats.org/officeDocument/2006/relationships/image" Target="../media/image2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gif"/><Relationship Id="rId4" Type="http://schemas.openxmlformats.org/officeDocument/2006/relationships/image" Target="../media/image14.gif"/><Relationship Id="rId5" Type="http://schemas.openxmlformats.org/officeDocument/2006/relationships/image" Target="../media/image3.jpg"/><Relationship Id="rId6" Type="http://schemas.openxmlformats.org/officeDocument/2006/relationships/image" Target="../media/image2.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0.png"/><Relationship Id="rId4" Type="http://schemas.openxmlformats.org/officeDocument/2006/relationships/image" Target="../media/image23.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0.png"/><Relationship Id="rId4" Type="http://schemas.openxmlformats.org/officeDocument/2006/relationships/image" Target="../media/image23.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0.png"/><Relationship Id="rId4" Type="http://schemas.openxmlformats.org/officeDocument/2006/relationships/image" Target="../media/image23.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0.png"/><Relationship Id="rId4" Type="http://schemas.openxmlformats.org/officeDocument/2006/relationships/image" Target="../media/image23.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0.png"/><Relationship Id="rId4" Type="http://schemas.openxmlformats.org/officeDocument/2006/relationships/image" Target="../media/image23.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0.png"/><Relationship Id="rId4" Type="http://schemas.openxmlformats.org/officeDocument/2006/relationships/image" Target="../media/image23.gif"/><Relationship Id="rId5" Type="http://schemas.openxmlformats.org/officeDocument/2006/relationships/image" Target="../media/image3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0.png"/><Relationship Id="rId4" Type="http://schemas.openxmlformats.org/officeDocument/2006/relationships/image" Target="../media/image23.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0.png"/><Relationship Id="rId4" Type="http://schemas.openxmlformats.org/officeDocument/2006/relationships/image" Target="../media/image23.gif"/><Relationship Id="rId5" Type="http://schemas.openxmlformats.org/officeDocument/2006/relationships/image" Target="../media/image35.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30.png"/><Relationship Id="rId4" Type="http://schemas.openxmlformats.org/officeDocument/2006/relationships/image" Target="../media/image23.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30.png"/><Relationship Id="rId4" Type="http://schemas.openxmlformats.org/officeDocument/2006/relationships/image" Target="../media/image23.gif"/><Relationship Id="rId5" Type="http://schemas.openxmlformats.org/officeDocument/2006/relationships/image" Target="../media/image2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0.png"/><Relationship Id="rId4" Type="http://schemas.openxmlformats.org/officeDocument/2006/relationships/image" Target="../media/image23.gi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0.png"/><Relationship Id="rId4" Type="http://schemas.openxmlformats.org/officeDocument/2006/relationships/image" Target="../media/image23.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0.png"/><Relationship Id="rId4" Type="http://schemas.openxmlformats.org/officeDocument/2006/relationships/image" Target="../media/image2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0.png"/><Relationship Id="rId4" Type="http://schemas.openxmlformats.org/officeDocument/2006/relationships/image" Target="../media/image23.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30.png"/><Relationship Id="rId4" Type="http://schemas.openxmlformats.org/officeDocument/2006/relationships/image" Target="../media/image23.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0.png"/><Relationship Id="rId4" Type="http://schemas.openxmlformats.org/officeDocument/2006/relationships/image" Target="../media/image23.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30.png"/><Relationship Id="rId4" Type="http://schemas.openxmlformats.org/officeDocument/2006/relationships/image" Target="../media/image23.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0.png"/><Relationship Id="rId4" Type="http://schemas.openxmlformats.org/officeDocument/2006/relationships/image" Target="../media/image23.gi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30.png"/><Relationship Id="rId4" Type="http://schemas.openxmlformats.org/officeDocument/2006/relationships/image" Target="../media/image23.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30.png"/><Relationship Id="rId4" Type="http://schemas.openxmlformats.org/officeDocument/2006/relationships/image" Target="../media/image23.gi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30.png"/><Relationship Id="rId4" Type="http://schemas.openxmlformats.org/officeDocument/2006/relationships/image" Target="../media/image23.gif"/><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30.png"/><Relationship Id="rId4" Type="http://schemas.openxmlformats.org/officeDocument/2006/relationships/image" Target="../media/image23.gif"/><Relationship Id="rId5" Type="http://schemas.openxmlformats.org/officeDocument/2006/relationships/image" Target="../media/image2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30.png"/><Relationship Id="rId4" Type="http://schemas.openxmlformats.org/officeDocument/2006/relationships/image" Target="../media/image23.gif"/><Relationship Id="rId5" Type="http://schemas.openxmlformats.org/officeDocument/2006/relationships/image" Target="../media/image2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5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30.png"/><Relationship Id="rId4" Type="http://schemas.openxmlformats.org/officeDocument/2006/relationships/image" Target="../media/image23.gi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17.gif"/><Relationship Id="rId4" Type="http://schemas.openxmlformats.org/officeDocument/2006/relationships/image" Target="../media/image3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40.png"/><Relationship Id="rId4" Type="http://schemas.openxmlformats.org/officeDocument/2006/relationships/image" Target="../media/image49.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42.png"/><Relationship Id="rId4" Type="http://schemas.openxmlformats.org/officeDocument/2006/relationships/image" Target="../media/image33.png"/><Relationship Id="rId5" Type="http://schemas.openxmlformats.org/officeDocument/2006/relationships/image" Target="../media/image3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6"/>
          <p:cNvPicPr preferRelativeResize="0"/>
          <p:nvPr/>
        </p:nvPicPr>
        <p:blipFill rotWithShape="1">
          <a:blip r:embed="rId3">
            <a:alphaModFix/>
          </a:blip>
          <a:srcRect b="-462" l="14741" r="0" t="0"/>
          <a:stretch/>
        </p:blipFill>
        <p:spPr>
          <a:xfrm>
            <a:off x="0" y="0"/>
            <a:ext cx="9144003" cy="5143499"/>
          </a:xfrm>
          <a:prstGeom prst="rect">
            <a:avLst/>
          </a:prstGeom>
          <a:noFill/>
          <a:ln>
            <a:noFill/>
          </a:ln>
        </p:spPr>
      </p:pic>
      <p:sp>
        <p:nvSpPr>
          <p:cNvPr id="106" name="Google Shape;106;p26"/>
          <p:cNvSpPr/>
          <p:nvPr/>
        </p:nvSpPr>
        <p:spPr>
          <a:xfrm>
            <a:off x="-8400" y="4200"/>
            <a:ext cx="9144000" cy="5143500"/>
          </a:xfrm>
          <a:prstGeom prst="rect">
            <a:avLst/>
          </a:prstGeom>
          <a:solidFill>
            <a:srgbClr val="434343">
              <a:alpha val="9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6"/>
          <p:cNvSpPr txBox="1"/>
          <p:nvPr>
            <p:ph type="ctrTitle"/>
          </p:nvPr>
        </p:nvSpPr>
        <p:spPr>
          <a:xfrm>
            <a:off x="311708" y="-398425"/>
            <a:ext cx="8520600" cy="2052600"/>
          </a:xfrm>
          <a:prstGeom prst="rect">
            <a:avLst/>
          </a:prstGeom>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FFFFF"/>
                </a:solidFill>
              </a:rPr>
              <a:t>Mesoscale Analysis </a:t>
            </a:r>
            <a:endParaRPr>
              <a:solidFill>
                <a:srgbClr val="FFFFFF"/>
              </a:solidFill>
            </a:endParaRPr>
          </a:p>
          <a:p>
            <a:pPr indent="0" lvl="0" marL="0" rtl="0" algn="ctr">
              <a:spcBef>
                <a:spcPts val="0"/>
              </a:spcBef>
              <a:spcAft>
                <a:spcPts val="0"/>
              </a:spcAft>
              <a:buClr>
                <a:schemeClr val="dk1"/>
              </a:buClr>
              <a:buSzPts val="1100"/>
              <a:buFont typeface="Arial"/>
              <a:buNone/>
            </a:pPr>
            <a:r>
              <a:rPr lang="en">
                <a:solidFill>
                  <a:srgbClr val="FFFFFF"/>
                </a:solidFill>
              </a:rPr>
              <a:t>And Forecasting</a:t>
            </a:r>
            <a:endParaRPr>
              <a:solidFill>
                <a:srgbClr val="FFFFFF"/>
              </a:solidFill>
            </a:endParaRPr>
          </a:p>
        </p:txBody>
      </p:sp>
      <p:sp>
        <p:nvSpPr>
          <p:cNvPr id="108" name="Google Shape;108;p26"/>
          <p:cNvSpPr txBox="1"/>
          <p:nvPr>
            <p:ph idx="1" type="subTitle"/>
          </p:nvPr>
        </p:nvSpPr>
        <p:spPr>
          <a:xfrm>
            <a:off x="311700" y="2681725"/>
            <a:ext cx="8520600" cy="19779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0"/>
              </a:spcAft>
              <a:buNone/>
            </a:pPr>
            <a:r>
              <a:rPr lang="en" sz="2100">
                <a:solidFill>
                  <a:srgbClr val="FFFFFF"/>
                </a:solidFill>
              </a:rPr>
              <a:t>Material by:</a:t>
            </a:r>
            <a:endParaRPr sz="2100">
              <a:solidFill>
                <a:srgbClr val="FFFFFF"/>
              </a:solidFill>
            </a:endParaRPr>
          </a:p>
          <a:p>
            <a:pPr indent="0" lvl="0" marL="0" rtl="0" algn="ctr">
              <a:spcBef>
                <a:spcPts val="0"/>
              </a:spcBef>
              <a:spcAft>
                <a:spcPts val="0"/>
              </a:spcAft>
              <a:buNone/>
            </a:pPr>
            <a:r>
              <a:rPr lang="en" sz="1422">
                <a:solidFill>
                  <a:srgbClr val="FFFFFF"/>
                </a:solidFill>
              </a:rPr>
              <a:t>Andrew Moore</a:t>
            </a:r>
            <a:endParaRPr sz="1422">
              <a:solidFill>
                <a:srgbClr val="FFFFFF"/>
              </a:solidFill>
            </a:endParaRPr>
          </a:p>
          <a:p>
            <a:pPr indent="0" lvl="0" marL="0" rtl="0" algn="ctr">
              <a:spcBef>
                <a:spcPts val="0"/>
              </a:spcBef>
              <a:spcAft>
                <a:spcPts val="0"/>
              </a:spcAft>
              <a:buNone/>
            </a:pPr>
            <a:r>
              <a:t/>
            </a:r>
            <a:endParaRPr sz="2122">
              <a:solidFill>
                <a:srgbClr val="FFFFFF"/>
              </a:solidFill>
            </a:endParaRPr>
          </a:p>
          <a:p>
            <a:pPr indent="0" lvl="0" marL="0" rtl="0" algn="l">
              <a:spcBef>
                <a:spcPts val="0"/>
              </a:spcBef>
              <a:spcAft>
                <a:spcPts val="0"/>
              </a:spcAft>
              <a:buNone/>
            </a:pPr>
            <a:r>
              <a:t/>
            </a:r>
            <a:endParaRPr>
              <a:solidFill>
                <a:srgbClr val="FFFFFF"/>
              </a:solidFill>
            </a:endParaRPr>
          </a:p>
        </p:txBody>
      </p:sp>
      <p:sp>
        <p:nvSpPr>
          <p:cNvPr id="109" name="Google Shape;109;p26"/>
          <p:cNvSpPr txBox="1"/>
          <p:nvPr>
            <p:ph type="ctrTitle"/>
          </p:nvPr>
        </p:nvSpPr>
        <p:spPr>
          <a:xfrm>
            <a:off x="268200" y="1649250"/>
            <a:ext cx="8520600" cy="767400"/>
          </a:xfrm>
          <a:prstGeom prst="rect">
            <a:avLst/>
          </a:prstGeom>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3800">
                <a:solidFill>
                  <a:srgbClr val="FFFFFF"/>
                </a:solidFill>
              </a:rPr>
              <a:t>Bridging the Watch to Warning Gap</a:t>
            </a:r>
            <a:endParaRPr sz="3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26" name="Shape 226"/>
        <p:cNvGrpSpPr/>
        <p:nvPr/>
      </p:nvGrpSpPr>
      <p:grpSpPr>
        <a:xfrm>
          <a:off x="0" y="0"/>
          <a:ext cx="0" cy="0"/>
          <a:chOff x="0" y="0"/>
          <a:chExt cx="0" cy="0"/>
        </a:xfrm>
      </p:grpSpPr>
      <p:sp>
        <p:nvSpPr>
          <p:cNvPr id="227" name="Google Shape;227;p35"/>
          <p:cNvSpPr txBox="1"/>
          <p:nvPr>
            <p:ph idx="4294967295" type="subTitle"/>
          </p:nvPr>
        </p:nvSpPr>
        <p:spPr>
          <a:xfrm>
            <a:off x="113700" y="1113175"/>
            <a:ext cx="89166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1200"/>
              </a:spcAft>
              <a:buNone/>
            </a:pPr>
            <a:r>
              <a:rPr lang="en" sz="2400">
                <a:solidFill>
                  <a:srgbClr val="FFFFFF"/>
                </a:solidFill>
              </a:rPr>
              <a:t>General Methodology</a:t>
            </a:r>
            <a:endParaRPr sz="2400">
              <a:solidFill>
                <a:srgbClr val="FFFFFF"/>
              </a:solidFill>
            </a:endParaRPr>
          </a:p>
        </p:txBody>
      </p:sp>
      <p:sp>
        <p:nvSpPr>
          <p:cNvPr id="228" name="Google Shape;228;p35"/>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fontScale="92500"/>
          </a:bodyPr>
          <a:lstStyle/>
          <a:p>
            <a:pPr indent="0" lvl="0" marL="0" rtl="0" algn="ctr">
              <a:spcBef>
                <a:spcPts val="0"/>
              </a:spcBef>
              <a:spcAft>
                <a:spcPts val="0"/>
              </a:spcAft>
              <a:buNone/>
            </a:pPr>
            <a:r>
              <a:rPr lang="en" sz="5200">
                <a:solidFill>
                  <a:srgbClr val="FFFFFF"/>
                </a:solidFill>
              </a:rPr>
              <a:t>How do we do Mesoanalysis?</a:t>
            </a:r>
            <a:endParaRPr sz="5200">
              <a:solidFill>
                <a:srgbClr val="FFFFFF"/>
              </a:solidFill>
            </a:endParaRPr>
          </a:p>
        </p:txBody>
      </p:sp>
      <p:sp>
        <p:nvSpPr>
          <p:cNvPr id="229" name="Google Shape;229;p35"/>
          <p:cNvSpPr txBox="1"/>
          <p:nvPr>
            <p:ph idx="4294967295" type="subTitle"/>
          </p:nvPr>
        </p:nvSpPr>
        <p:spPr>
          <a:xfrm>
            <a:off x="113700" y="1678500"/>
            <a:ext cx="5737800" cy="1163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2900" lvl="0" marL="457200" rtl="0" algn="l">
              <a:spcBef>
                <a:spcPts val="0"/>
              </a:spcBef>
              <a:spcAft>
                <a:spcPts val="0"/>
              </a:spcAft>
              <a:buClr>
                <a:schemeClr val="accent1"/>
              </a:buClr>
              <a:buSzPts val="1800"/>
              <a:buAutoNum type="arabicPeriod"/>
            </a:pPr>
            <a:r>
              <a:rPr lang="en">
                <a:solidFill>
                  <a:schemeClr val="accent1"/>
                </a:solidFill>
              </a:rPr>
              <a:t>Analyze ongoing weather!</a:t>
            </a:r>
            <a:endParaRPr>
              <a:solidFill>
                <a:schemeClr val="accent1"/>
              </a:solidFill>
            </a:endParaRPr>
          </a:p>
          <a:p>
            <a:pPr indent="-317500" lvl="1" marL="1371600" rtl="0" algn="l">
              <a:spcBef>
                <a:spcPts val="0"/>
              </a:spcBef>
              <a:spcAft>
                <a:spcPts val="0"/>
              </a:spcAft>
              <a:buClr>
                <a:schemeClr val="accent1"/>
              </a:buClr>
              <a:buSzPts val="1400"/>
              <a:buAutoNum type="alphaLcPeriod"/>
            </a:pPr>
            <a:r>
              <a:rPr lang="en">
                <a:solidFill>
                  <a:schemeClr val="accent1"/>
                </a:solidFill>
              </a:rPr>
              <a:t>Are storms ongoing or imminent? </a:t>
            </a:r>
            <a:endParaRPr>
              <a:solidFill>
                <a:schemeClr val="accent1"/>
              </a:solidFill>
            </a:endParaRPr>
          </a:p>
          <a:p>
            <a:pPr indent="-317500" lvl="1" marL="1371600" rtl="0" algn="l">
              <a:spcBef>
                <a:spcPts val="0"/>
              </a:spcBef>
              <a:spcAft>
                <a:spcPts val="0"/>
              </a:spcAft>
              <a:buClr>
                <a:schemeClr val="accent1"/>
              </a:buClr>
              <a:buSzPts val="1400"/>
              <a:buAutoNum type="alphaLcPeriod"/>
            </a:pPr>
            <a:r>
              <a:rPr lang="en">
                <a:solidFill>
                  <a:schemeClr val="accent1"/>
                </a:solidFill>
              </a:rPr>
              <a:t>Characterize the instability/shear</a:t>
            </a:r>
            <a:endParaRPr>
              <a:solidFill>
                <a:schemeClr val="accent1"/>
              </a:solidFill>
            </a:endParaRPr>
          </a:p>
          <a:p>
            <a:pPr indent="-317500" lvl="1" marL="1371600" rtl="0" algn="l">
              <a:spcBef>
                <a:spcPts val="0"/>
              </a:spcBef>
              <a:spcAft>
                <a:spcPts val="0"/>
              </a:spcAft>
              <a:buClr>
                <a:schemeClr val="accent1"/>
              </a:buClr>
              <a:buSzPts val="1400"/>
              <a:buAutoNum type="alphaLcPeriod"/>
            </a:pPr>
            <a:r>
              <a:rPr lang="en">
                <a:solidFill>
                  <a:schemeClr val="accent1"/>
                </a:solidFill>
              </a:rPr>
              <a:t>What type of forcing for ascent? </a:t>
            </a:r>
            <a:endParaRPr>
              <a:solidFill>
                <a:schemeClr val="accent1"/>
              </a:solidFill>
            </a:endParaRPr>
          </a:p>
          <a:p>
            <a:pPr indent="-317500" lvl="1" marL="1371600" rtl="0" algn="l">
              <a:spcBef>
                <a:spcPts val="0"/>
              </a:spcBef>
              <a:spcAft>
                <a:spcPts val="0"/>
              </a:spcAft>
              <a:buClr>
                <a:schemeClr val="accent1"/>
              </a:buClr>
              <a:buSzPts val="1400"/>
              <a:buAutoNum type="alphaLcPeriod"/>
            </a:pPr>
            <a:r>
              <a:rPr lang="en">
                <a:solidFill>
                  <a:schemeClr val="accent1"/>
                </a:solidFill>
              </a:rPr>
              <a:t>Are there any boundaries? </a:t>
            </a:r>
            <a:endParaRPr>
              <a:solidFill>
                <a:schemeClr val="accent1"/>
              </a:solidFill>
            </a:endParaRPr>
          </a:p>
          <a:p>
            <a:pPr indent="-317500" lvl="1" marL="1371600" rtl="0" algn="l">
              <a:spcBef>
                <a:spcPts val="0"/>
              </a:spcBef>
              <a:spcAft>
                <a:spcPts val="0"/>
              </a:spcAft>
              <a:buClr>
                <a:schemeClr val="accent1"/>
              </a:buClr>
              <a:buSzPts val="1400"/>
              <a:buAutoNum type="alphaLcPeriod"/>
            </a:pPr>
            <a:r>
              <a:rPr lang="en">
                <a:solidFill>
                  <a:schemeClr val="accent1"/>
                </a:solidFill>
              </a:rPr>
              <a:t>Is model guidance handling the scenario well? </a:t>
            </a:r>
            <a:endParaRPr>
              <a:solidFill>
                <a:schemeClr val="accent1"/>
              </a:solidFill>
            </a:endParaRPr>
          </a:p>
        </p:txBody>
      </p:sp>
      <p:sp>
        <p:nvSpPr>
          <p:cNvPr id="230" name="Google Shape;230;p35"/>
          <p:cNvSpPr txBox="1"/>
          <p:nvPr>
            <p:ph idx="4294967295" type="subTitle"/>
          </p:nvPr>
        </p:nvSpPr>
        <p:spPr>
          <a:xfrm>
            <a:off x="170950" y="3553300"/>
            <a:ext cx="57702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3C47D"/>
                </a:solidFill>
              </a:rPr>
              <a:t>2.	Apply Meteorological Concepts</a:t>
            </a:r>
            <a:endParaRPr>
              <a:solidFill>
                <a:srgbClr val="93C47D"/>
              </a:solidFill>
            </a:endParaRPr>
          </a:p>
          <a:p>
            <a:pPr indent="-317500" lvl="0" marL="914400" rtl="0" algn="l">
              <a:spcBef>
                <a:spcPts val="1200"/>
              </a:spcBef>
              <a:spcAft>
                <a:spcPts val="0"/>
              </a:spcAft>
              <a:buClr>
                <a:srgbClr val="93C47D"/>
              </a:buClr>
              <a:buSzPts val="1400"/>
              <a:buAutoNum type="alphaLcPeriod"/>
            </a:pPr>
            <a:r>
              <a:rPr lang="en" sz="1400">
                <a:solidFill>
                  <a:srgbClr val="93C47D"/>
                </a:solidFill>
              </a:rPr>
              <a:t>Anticipate storm mode/evolution over the next 0-4 hours</a:t>
            </a:r>
            <a:endParaRPr sz="1400">
              <a:solidFill>
                <a:srgbClr val="93C47D"/>
              </a:solidFill>
            </a:endParaRPr>
          </a:p>
          <a:p>
            <a:pPr indent="-317500" lvl="0" marL="914400" rtl="0" algn="l">
              <a:spcBef>
                <a:spcPts val="0"/>
              </a:spcBef>
              <a:spcAft>
                <a:spcPts val="0"/>
              </a:spcAft>
              <a:buClr>
                <a:srgbClr val="93C47D"/>
              </a:buClr>
              <a:buSzPts val="1400"/>
              <a:buAutoNum type="alphaLcPeriod"/>
            </a:pPr>
            <a:r>
              <a:rPr lang="en" sz="1400">
                <a:solidFill>
                  <a:srgbClr val="93C47D"/>
                </a:solidFill>
              </a:rPr>
              <a:t>Anticipate potential hazards</a:t>
            </a:r>
            <a:endParaRPr sz="1400">
              <a:solidFill>
                <a:srgbClr val="93C47D"/>
              </a:solidFill>
            </a:endParaRPr>
          </a:p>
          <a:p>
            <a:pPr indent="-317500" lvl="0" marL="914400" rtl="0" algn="l">
              <a:spcBef>
                <a:spcPts val="0"/>
              </a:spcBef>
              <a:spcAft>
                <a:spcPts val="0"/>
              </a:spcAft>
              <a:buClr>
                <a:srgbClr val="93C47D"/>
              </a:buClr>
              <a:buSzPts val="1400"/>
              <a:buAutoNum type="alphaLcPeriod"/>
            </a:pPr>
            <a:r>
              <a:rPr lang="en" sz="1400">
                <a:solidFill>
                  <a:srgbClr val="93C47D"/>
                </a:solidFill>
              </a:rPr>
              <a:t>Consider a range of possible outcomes</a:t>
            </a:r>
            <a:endParaRPr sz="1400">
              <a:solidFill>
                <a:srgbClr val="93C47D"/>
              </a:solidFill>
            </a:endParaRPr>
          </a:p>
          <a:p>
            <a:pPr indent="0" lvl="0" marL="0" rtl="0" algn="l">
              <a:spcBef>
                <a:spcPts val="1200"/>
              </a:spcBef>
              <a:spcAft>
                <a:spcPts val="1200"/>
              </a:spcAft>
              <a:buNone/>
            </a:pPr>
            <a:r>
              <a:t/>
            </a:r>
            <a:endParaRPr>
              <a:solidFill>
                <a:srgbClr val="93C47D"/>
              </a:solidFill>
            </a:endParaRPr>
          </a:p>
        </p:txBody>
      </p:sp>
      <p:sp>
        <p:nvSpPr>
          <p:cNvPr id="231" name="Google Shape;231;p35"/>
          <p:cNvSpPr txBox="1"/>
          <p:nvPr>
            <p:ph idx="4294967295" type="subTitle"/>
          </p:nvPr>
        </p:nvSpPr>
        <p:spPr>
          <a:xfrm>
            <a:off x="5053100" y="1842450"/>
            <a:ext cx="40515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1C232"/>
                </a:solidFill>
              </a:rPr>
              <a:t>3</a:t>
            </a:r>
            <a:r>
              <a:rPr lang="en">
                <a:solidFill>
                  <a:srgbClr val="F1C232"/>
                </a:solidFill>
              </a:rPr>
              <a:t>.	Utilize Guidance</a:t>
            </a:r>
            <a:endParaRPr>
              <a:solidFill>
                <a:srgbClr val="F1C232"/>
              </a:solidFill>
            </a:endParaRPr>
          </a:p>
          <a:p>
            <a:pPr indent="-317500" lvl="0" marL="914400" rtl="0" algn="l">
              <a:spcBef>
                <a:spcPts val="1200"/>
              </a:spcBef>
              <a:spcAft>
                <a:spcPts val="0"/>
              </a:spcAft>
              <a:buClr>
                <a:srgbClr val="F1C232"/>
              </a:buClr>
              <a:buSzPts val="1400"/>
              <a:buAutoNum type="alphaLcPeriod"/>
            </a:pPr>
            <a:r>
              <a:rPr lang="en" sz="1400">
                <a:solidFill>
                  <a:srgbClr val="F1C232"/>
                </a:solidFill>
              </a:rPr>
              <a:t>Check again to ensure guidance is on the right track.</a:t>
            </a:r>
            <a:endParaRPr sz="1400">
              <a:solidFill>
                <a:srgbClr val="F1C232"/>
              </a:solidFill>
            </a:endParaRPr>
          </a:p>
          <a:p>
            <a:pPr indent="-317500" lvl="0" marL="914400" rtl="0" algn="l">
              <a:spcBef>
                <a:spcPts val="0"/>
              </a:spcBef>
              <a:spcAft>
                <a:spcPts val="0"/>
              </a:spcAft>
              <a:buClr>
                <a:srgbClr val="F1C232"/>
              </a:buClr>
              <a:buSzPts val="1400"/>
              <a:buAutoNum type="alphaLcPeriod"/>
            </a:pPr>
            <a:r>
              <a:rPr lang="en" sz="1400">
                <a:solidFill>
                  <a:srgbClr val="F1C232"/>
                </a:solidFill>
              </a:rPr>
              <a:t>If so, use it to build confidence that you’re anticipating the correct most likely scenario.</a:t>
            </a:r>
            <a:endParaRPr sz="1400">
              <a:solidFill>
                <a:srgbClr val="F1C232"/>
              </a:solidFill>
            </a:endParaRPr>
          </a:p>
          <a:p>
            <a:pPr indent="0" lvl="0" marL="0" rtl="0" algn="l">
              <a:spcBef>
                <a:spcPts val="1200"/>
              </a:spcBef>
              <a:spcAft>
                <a:spcPts val="1200"/>
              </a:spcAft>
              <a:buNone/>
            </a:pPr>
            <a:r>
              <a:t/>
            </a:r>
            <a:endParaRPr>
              <a:solidFill>
                <a:srgbClr val="F1C23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0" name="Shape 2610"/>
        <p:cNvGrpSpPr/>
        <p:nvPr/>
      </p:nvGrpSpPr>
      <p:grpSpPr>
        <a:xfrm>
          <a:off x="0" y="0"/>
          <a:ext cx="0" cy="0"/>
          <a:chOff x="0" y="0"/>
          <a:chExt cx="0" cy="0"/>
        </a:xfrm>
      </p:grpSpPr>
      <p:pic>
        <p:nvPicPr>
          <p:cNvPr id="2611" name="Google Shape;2611;p125"/>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612" name="Google Shape;2612;p125"/>
          <p:cNvSpPr txBox="1"/>
          <p:nvPr/>
        </p:nvSpPr>
        <p:spPr>
          <a:xfrm>
            <a:off x="1877274" y="4679200"/>
            <a:ext cx="7236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6" name="Shape 2616"/>
        <p:cNvGrpSpPr/>
        <p:nvPr/>
      </p:nvGrpSpPr>
      <p:grpSpPr>
        <a:xfrm>
          <a:off x="0" y="0"/>
          <a:ext cx="0" cy="0"/>
          <a:chOff x="0" y="0"/>
          <a:chExt cx="0" cy="0"/>
        </a:xfrm>
      </p:grpSpPr>
      <p:pic>
        <p:nvPicPr>
          <p:cNvPr id="2617" name="Google Shape;2617;p126"/>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618" name="Google Shape;2618;p126"/>
          <p:cNvSpPr txBox="1"/>
          <p:nvPr/>
        </p:nvSpPr>
        <p:spPr>
          <a:xfrm>
            <a:off x="1877274" y="4679200"/>
            <a:ext cx="7236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2" name="Shape 2622"/>
        <p:cNvGrpSpPr/>
        <p:nvPr/>
      </p:nvGrpSpPr>
      <p:grpSpPr>
        <a:xfrm>
          <a:off x="0" y="0"/>
          <a:ext cx="0" cy="0"/>
          <a:chOff x="0" y="0"/>
          <a:chExt cx="0" cy="0"/>
        </a:xfrm>
      </p:grpSpPr>
      <p:pic>
        <p:nvPicPr>
          <p:cNvPr id="2623" name="Google Shape;2623;p127"/>
          <p:cNvPicPr preferRelativeResize="0"/>
          <p:nvPr/>
        </p:nvPicPr>
        <p:blipFill>
          <a:blip r:embed="rId3">
            <a:alphaModFix/>
          </a:blip>
          <a:stretch>
            <a:fillRect/>
          </a:stretch>
        </p:blipFill>
        <p:spPr>
          <a:xfrm>
            <a:off x="152400" y="152400"/>
            <a:ext cx="6440121" cy="4838701"/>
          </a:xfrm>
          <a:prstGeom prst="rect">
            <a:avLst/>
          </a:prstGeom>
          <a:noFill/>
          <a:ln>
            <a:noFill/>
          </a:ln>
        </p:spPr>
      </p:pic>
      <p:sp>
        <p:nvSpPr>
          <p:cNvPr id="2624" name="Google Shape;2624;p127"/>
          <p:cNvSpPr txBox="1"/>
          <p:nvPr/>
        </p:nvSpPr>
        <p:spPr>
          <a:xfrm>
            <a:off x="110668" y="4350332"/>
            <a:ext cx="24900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p:txBody>
      </p:sp>
      <p:sp>
        <p:nvSpPr>
          <p:cNvPr id="2625" name="Google Shape;2625;p127"/>
          <p:cNvSpPr txBox="1"/>
          <p:nvPr/>
        </p:nvSpPr>
        <p:spPr>
          <a:xfrm>
            <a:off x="66890" y="3253027"/>
            <a:ext cx="1216800" cy="981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9" name="Shape 2629"/>
        <p:cNvGrpSpPr/>
        <p:nvPr/>
      </p:nvGrpSpPr>
      <p:grpSpPr>
        <a:xfrm>
          <a:off x="0" y="0"/>
          <a:ext cx="0" cy="0"/>
          <a:chOff x="0" y="0"/>
          <a:chExt cx="0" cy="0"/>
        </a:xfrm>
      </p:grpSpPr>
      <p:pic>
        <p:nvPicPr>
          <p:cNvPr id="2630" name="Google Shape;2630;p128"/>
          <p:cNvPicPr preferRelativeResize="0"/>
          <p:nvPr/>
        </p:nvPicPr>
        <p:blipFill>
          <a:blip r:embed="rId3">
            <a:alphaModFix/>
          </a:blip>
          <a:stretch>
            <a:fillRect/>
          </a:stretch>
        </p:blipFill>
        <p:spPr>
          <a:xfrm>
            <a:off x="1436090" y="152400"/>
            <a:ext cx="6912428" cy="4838700"/>
          </a:xfrm>
          <a:prstGeom prst="rect">
            <a:avLst/>
          </a:prstGeom>
          <a:noFill/>
          <a:ln>
            <a:noFill/>
          </a:ln>
        </p:spPr>
      </p:pic>
      <p:sp>
        <p:nvSpPr>
          <p:cNvPr id="2631" name="Google Shape;2631;p128"/>
          <p:cNvSpPr txBox="1"/>
          <p:nvPr/>
        </p:nvSpPr>
        <p:spPr>
          <a:xfrm>
            <a:off x="1899737" y="93177"/>
            <a:ext cx="4419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632" name="Google Shape;2632;p128"/>
          <p:cNvSpPr/>
          <p:nvPr/>
        </p:nvSpPr>
        <p:spPr>
          <a:xfrm>
            <a:off x="4448250" y="716550"/>
            <a:ext cx="560400" cy="280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33" name="Google Shape;2633;p128"/>
          <p:cNvSpPr txBox="1"/>
          <p:nvPr/>
        </p:nvSpPr>
        <p:spPr>
          <a:xfrm>
            <a:off x="106425" y="1454350"/>
            <a:ext cx="1915500" cy="615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FF"/>
                </a:solidFill>
              </a:rPr>
              <a:t>Fairly strong deep-layer flow</a:t>
            </a:r>
            <a:endParaRPr b="1">
              <a:solidFill>
                <a:srgbClr val="0000FF"/>
              </a:solidFill>
            </a:endParaRPr>
          </a:p>
        </p:txBody>
      </p:sp>
      <p:sp>
        <p:nvSpPr>
          <p:cNvPr id="2634" name="Google Shape;2634;p128"/>
          <p:cNvSpPr txBox="1"/>
          <p:nvPr/>
        </p:nvSpPr>
        <p:spPr>
          <a:xfrm>
            <a:off x="106425" y="2287825"/>
            <a:ext cx="2022000" cy="615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9900"/>
                </a:solidFill>
              </a:rPr>
              <a:t>Deep moisture, poor lapse rates</a:t>
            </a:r>
            <a:endParaRPr b="1">
              <a:solidFill>
                <a:srgbClr val="FF9900"/>
              </a:solidFill>
            </a:endParaRPr>
          </a:p>
        </p:txBody>
      </p:sp>
      <p:sp>
        <p:nvSpPr>
          <p:cNvPr id="2635" name="Google Shape;2635;p128"/>
          <p:cNvSpPr/>
          <p:nvPr/>
        </p:nvSpPr>
        <p:spPr>
          <a:xfrm>
            <a:off x="2930025" y="1766525"/>
            <a:ext cx="979200" cy="18660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9" name="Shape 2639"/>
        <p:cNvGrpSpPr/>
        <p:nvPr/>
      </p:nvGrpSpPr>
      <p:grpSpPr>
        <a:xfrm>
          <a:off x="0" y="0"/>
          <a:ext cx="0" cy="0"/>
          <a:chOff x="0" y="0"/>
          <a:chExt cx="0" cy="0"/>
        </a:xfrm>
      </p:grpSpPr>
      <p:pic>
        <p:nvPicPr>
          <p:cNvPr id="2640" name="Google Shape;2640;p129"/>
          <p:cNvPicPr preferRelativeResize="0"/>
          <p:nvPr/>
        </p:nvPicPr>
        <p:blipFill>
          <a:blip r:embed="rId3">
            <a:alphaModFix/>
          </a:blip>
          <a:stretch>
            <a:fillRect/>
          </a:stretch>
        </p:blipFill>
        <p:spPr>
          <a:xfrm>
            <a:off x="1436090" y="152400"/>
            <a:ext cx="6912428" cy="4838700"/>
          </a:xfrm>
          <a:prstGeom prst="rect">
            <a:avLst/>
          </a:prstGeom>
          <a:noFill/>
          <a:ln>
            <a:noFill/>
          </a:ln>
        </p:spPr>
      </p:pic>
      <p:sp>
        <p:nvSpPr>
          <p:cNvPr id="2641" name="Google Shape;2641;p129"/>
          <p:cNvSpPr txBox="1"/>
          <p:nvPr/>
        </p:nvSpPr>
        <p:spPr>
          <a:xfrm>
            <a:off x="1853695" y="93177"/>
            <a:ext cx="4419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642" name="Google Shape;2642;p129"/>
          <p:cNvSpPr/>
          <p:nvPr/>
        </p:nvSpPr>
        <p:spPr>
          <a:xfrm>
            <a:off x="4448250" y="716550"/>
            <a:ext cx="560400" cy="280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43" name="Google Shape;2643;p129"/>
          <p:cNvSpPr txBox="1"/>
          <p:nvPr/>
        </p:nvSpPr>
        <p:spPr>
          <a:xfrm>
            <a:off x="106425" y="1454350"/>
            <a:ext cx="1915500" cy="615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FF"/>
                </a:solidFill>
              </a:rPr>
              <a:t>Stronger deep-layer flow/shear upstream</a:t>
            </a:r>
            <a:endParaRPr b="1">
              <a:solidFill>
                <a:srgbClr val="0000FF"/>
              </a:solidFill>
            </a:endParaRPr>
          </a:p>
        </p:txBody>
      </p:sp>
      <p:sp>
        <p:nvSpPr>
          <p:cNvPr id="2644" name="Google Shape;2644;p129"/>
          <p:cNvSpPr txBox="1"/>
          <p:nvPr/>
        </p:nvSpPr>
        <p:spPr>
          <a:xfrm>
            <a:off x="106425" y="2287825"/>
            <a:ext cx="1915500" cy="83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9900"/>
                </a:solidFill>
              </a:rPr>
              <a:t>Slightly better lapse rates/buoyancy upstream </a:t>
            </a:r>
            <a:endParaRPr b="1">
              <a:solidFill>
                <a:srgbClr val="FF9900"/>
              </a:solidFill>
            </a:endParaRPr>
          </a:p>
        </p:txBody>
      </p:sp>
      <p:sp>
        <p:nvSpPr>
          <p:cNvPr id="2645" name="Google Shape;2645;p129"/>
          <p:cNvSpPr/>
          <p:nvPr/>
        </p:nvSpPr>
        <p:spPr>
          <a:xfrm>
            <a:off x="2930025" y="1766525"/>
            <a:ext cx="979200" cy="1866000"/>
          </a:xfrm>
          <a:prstGeom prst="rect">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129"/>
          <p:cNvSpPr/>
          <p:nvPr/>
        </p:nvSpPr>
        <p:spPr>
          <a:xfrm>
            <a:off x="6324600" y="1078350"/>
            <a:ext cx="1344600" cy="11067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0" name="Shape 2650"/>
        <p:cNvGrpSpPr/>
        <p:nvPr/>
      </p:nvGrpSpPr>
      <p:grpSpPr>
        <a:xfrm>
          <a:off x="0" y="0"/>
          <a:ext cx="0" cy="0"/>
          <a:chOff x="0" y="0"/>
          <a:chExt cx="0" cy="0"/>
        </a:xfrm>
      </p:grpSpPr>
      <p:sp>
        <p:nvSpPr>
          <p:cNvPr id="2651" name="Google Shape;2651;p130"/>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2652" name="Google Shape;2652;p130"/>
          <p:cNvPicPr preferRelativeResize="0"/>
          <p:nvPr/>
        </p:nvPicPr>
        <p:blipFill>
          <a:blip r:embed="rId3">
            <a:alphaModFix/>
          </a:blip>
          <a:stretch>
            <a:fillRect/>
          </a:stretch>
        </p:blipFill>
        <p:spPr>
          <a:xfrm>
            <a:off x="152400" y="152400"/>
            <a:ext cx="5880801" cy="4547819"/>
          </a:xfrm>
          <a:prstGeom prst="rect">
            <a:avLst/>
          </a:prstGeom>
          <a:noFill/>
          <a:ln>
            <a:noFill/>
          </a:ln>
        </p:spPr>
      </p:pic>
      <p:sp>
        <p:nvSpPr>
          <p:cNvPr id="2653" name="Google Shape;2653;p130"/>
          <p:cNvSpPr txBox="1"/>
          <p:nvPr/>
        </p:nvSpPr>
        <p:spPr>
          <a:xfrm>
            <a:off x="3820300" y="81625"/>
            <a:ext cx="16521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p:txBody>
      </p:sp>
      <p:sp>
        <p:nvSpPr>
          <p:cNvPr id="2654" name="Google Shape;2654;p130"/>
          <p:cNvSpPr txBox="1"/>
          <p:nvPr/>
        </p:nvSpPr>
        <p:spPr>
          <a:xfrm>
            <a:off x="1942900" y="400200"/>
            <a:ext cx="22998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HREF 850-mb – Valid 16Z</a:t>
            </a:r>
            <a:endParaRPr>
              <a:solidFill>
                <a:schemeClr val="dk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8" name="Shape 2658"/>
        <p:cNvGrpSpPr/>
        <p:nvPr/>
      </p:nvGrpSpPr>
      <p:grpSpPr>
        <a:xfrm>
          <a:off x="0" y="0"/>
          <a:ext cx="0" cy="0"/>
          <a:chOff x="0" y="0"/>
          <a:chExt cx="0" cy="0"/>
        </a:xfrm>
      </p:grpSpPr>
      <p:sp>
        <p:nvSpPr>
          <p:cNvPr id="2659" name="Google Shape;2659;p131"/>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2660" name="Google Shape;2660;p131"/>
          <p:cNvPicPr preferRelativeResize="0"/>
          <p:nvPr/>
        </p:nvPicPr>
        <p:blipFill>
          <a:blip r:embed="rId3">
            <a:alphaModFix/>
          </a:blip>
          <a:stretch>
            <a:fillRect/>
          </a:stretch>
        </p:blipFill>
        <p:spPr>
          <a:xfrm>
            <a:off x="152400" y="152400"/>
            <a:ext cx="5880801" cy="4547819"/>
          </a:xfrm>
          <a:prstGeom prst="rect">
            <a:avLst/>
          </a:prstGeom>
          <a:noFill/>
          <a:ln>
            <a:noFill/>
          </a:ln>
        </p:spPr>
      </p:pic>
      <p:sp>
        <p:nvSpPr>
          <p:cNvPr id="2661" name="Google Shape;2661;p131"/>
          <p:cNvSpPr txBox="1"/>
          <p:nvPr/>
        </p:nvSpPr>
        <p:spPr>
          <a:xfrm>
            <a:off x="3820300" y="81625"/>
            <a:ext cx="16521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p:txBody>
      </p:sp>
      <p:sp>
        <p:nvSpPr>
          <p:cNvPr id="2662" name="Google Shape;2662;p131"/>
          <p:cNvSpPr txBox="1"/>
          <p:nvPr/>
        </p:nvSpPr>
        <p:spPr>
          <a:xfrm>
            <a:off x="1942900" y="400200"/>
            <a:ext cx="22998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HREF 850-mb – Valid 20Z</a:t>
            </a:r>
            <a:endParaRPr>
              <a:solidFill>
                <a:schemeClr val="dk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6" name="Shape 2666"/>
        <p:cNvGrpSpPr/>
        <p:nvPr/>
      </p:nvGrpSpPr>
      <p:grpSpPr>
        <a:xfrm>
          <a:off x="0" y="0"/>
          <a:ext cx="0" cy="0"/>
          <a:chOff x="0" y="0"/>
          <a:chExt cx="0" cy="0"/>
        </a:xfrm>
      </p:grpSpPr>
      <p:sp>
        <p:nvSpPr>
          <p:cNvPr id="2667" name="Google Shape;2667;p132"/>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2668" name="Google Shape;2668;p132"/>
          <p:cNvPicPr preferRelativeResize="0"/>
          <p:nvPr/>
        </p:nvPicPr>
        <p:blipFill>
          <a:blip r:embed="rId3">
            <a:alphaModFix/>
          </a:blip>
          <a:stretch>
            <a:fillRect/>
          </a:stretch>
        </p:blipFill>
        <p:spPr>
          <a:xfrm>
            <a:off x="152400" y="152400"/>
            <a:ext cx="5880801" cy="4547819"/>
          </a:xfrm>
          <a:prstGeom prst="rect">
            <a:avLst/>
          </a:prstGeom>
          <a:noFill/>
          <a:ln>
            <a:noFill/>
          </a:ln>
        </p:spPr>
      </p:pic>
      <p:sp>
        <p:nvSpPr>
          <p:cNvPr id="2669" name="Google Shape;2669;p132"/>
          <p:cNvSpPr txBox="1"/>
          <p:nvPr/>
        </p:nvSpPr>
        <p:spPr>
          <a:xfrm>
            <a:off x="3820300" y="81625"/>
            <a:ext cx="16521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a:p>
            <a:pPr indent="0" lvl="0" marL="0" rtl="0" algn="l">
              <a:spcBef>
                <a:spcPts val="0"/>
              </a:spcBef>
              <a:spcAft>
                <a:spcPts val="0"/>
              </a:spcAft>
              <a:buNone/>
            </a:pPr>
            <a:r>
              <a:t/>
            </a:r>
            <a:endParaRPr sz="100">
              <a:solidFill>
                <a:schemeClr val="dk2"/>
              </a:solidFill>
            </a:endParaRPr>
          </a:p>
        </p:txBody>
      </p:sp>
      <p:sp>
        <p:nvSpPr>
          <p:cNvPr id="2670" name="Google Shape;2670;p132"/>
          <p:cNvSpPr txBox="1"/>
          <p:nvPr/>
        </p:nvSpPr>
        <p:spPr>
          <a:xfrm>
            <a:off x="1942900" y="400200"/>
            <a:ext cx="22998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HREF 850-mb – Valid 00Z</a:t>
            </a:r>
            <a:endParaRPr>
              <a:solidFill>
                <a:schemeClr val="dk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4" name="Shape 2674"/>
        <p:cNvGrpSpPr/>
        <p:nvPr/>
      </p:nvGrpSpPr>
      <p:grpSpPr>
        <a:xfrm>
          <a:off x="0" y="0"/>
          <a:ext cx="0" cy="0"/>
          <a:chOff x="0" y="0"/>
          <a:chExt cx="0" cy="0"/>
        </a:xfrm>
      </p:grpSpPr>
      <p:pic>
        <p:nvPicPr>
          <p:cNvPr id="2675" name="Google Shape;2675;p133"/>
          <p:cNvPicPr preferRelativeResize="0"/>
          <p:nvPr/>
        </p:nvPicPr>
        <p:blipFill>
          <a:blip r:embed="rId3">
            <a:alphaModFix/>
          </a:blip>
          <a:stretch>
            <a:fillRect/>
          </a:stretch>
        </p:blipFill>
        <p:spPr>
          <a:xfrm>
            <a:off x="1386375" y="10438"/>
            <a:ext cx="6651088" cy="5143500"/>
          </a:xfrm>
          <a:prstGeom prst="rect">
            <a:avLst/>
          </a:prstGeom>
          <a:noFill/>
          <a:ln>
            <a:noFill/>
          </a:ln>
        </p:spPr>
      </p:pic>
      <p:sp>
        <p:nvSpPr>
          <p:cNvPr id="2676" name="Google Shape;2676;p133"/>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2677" name="Google Shape;2677;p133"/>
          <p:cNvSpPr txBox="1"/>
          <p:nvPr/>
        </p:nvSpPr>
        <p:spPr>
          <a:xfrm>
            <a:off x="3562025" y="317000"/>
            <a:ext cx="24588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HREF 24-hr Updraft Helicity</a:t>
            </a:r>
            <a:endParaRPr>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1" name="Shape 2681"/>
        <p:cNvGrpSpPr/>
        <p:nvPr/>
      </p:nvGrpSpPr>
      <p:grpSpPr>
        <a:xfrm>
          <a:off x="0" y="0"/>
          <a:ext cx="0" cy="0"/>
          <a:chOff x="0" y="0"/>
          <a:chExt cx="0" cy="0"/>
        </a:xfrm>
      </p:grpSpPr>
      <p:pic>
        <p:nvPicPr>
          <p:cNvPr id="2682" name="Google Shape;2682;p134"/>
          <p:cNvPicPr preferRelativeResize="0"/>
          <p:nvPr/>
        </p:nvPicPr>
        <p:blipFill>
          <a:blip r:embed="rId3">
            <a:alphaModFix/>
          </a:blip>
          <a:stretch>
            <a:fillRect/>
          </a:stretch>
        </p:blipFill>
        <p:spPr>
          <a:xfrm>
            <a:off x="1386375" y="0"/>
            <a:ext cx="6651088" cy="5143500"/>
          </a:xfrm>
          <a:prstGeom prst="rect">
            <a:avLst/>
          </a:prstGeom>
          <a:noFill/>
          <a:ln>
            <a:noFill/>
          </a:ln>
        </p:spPr>
      </p:pic>
      <p:sp>
        <p:nvSpPr>
          <p:cNvPr id="2683" name="Google Shape;2683;p134"/>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2684" name="Google Shape;2684;p134"/>
          <p:cNvSpPr txBox="1"/>
          <p:nvPr/>
        </p:nvSpPr>
        <p:spPr>
          <a:xfrm>
            <a:off x="3562025" y="317000"/>
            <a:ext cx="24588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24-hr Nadocast Tor Probs</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cxnSp>
        <p:nvCxnSpPr>
          <p:cNvPr id="236" name="Google Shape;236;p36"/>
          <p:cNvCxnSpPr>
            <a:endCxn id="237" idx="1"/>
          </p:cNvCxnSpPr>
          <p:nvPr/>
        </p:nvCxnSpPr>
        <p:spPr>
          <a:xfrm flipH="1" rot="10800000">
            <a:off x="3410849" y="2571763"/>
            <a:ext cx="3067200" cy="3900"/>
          </a:xfrm>
          <a:prstGeom prst="straightConnector1">
            <a:avLst/>
          </a:prstGeom>
          <a:noFill/>
          <a:ln cap="flat" cmpd="sng" w="152400">
            <a:solidFill>
              <a:schemeClr val="lt2"/>
            </a:solidFill>
            <a:prstDash val="solid"/>
            <a:round/>
            <a:headEnd len="med" w="med" type="none"/>
            <a:tailEnd len="med" w="med" type="none"/>
          </a:ln>
        </p:spPr>
      </p:cxnSp>
      <p:sp>
        <p:nvSpPr>
          <p:cNvPr id="238" name="Google Shape;238;p36"/>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Spectrum</a:t>
            </a:r>
            <a:endParaRPr b="1" sz="3000">
              <a:solidFill>
                <a:srgbClr val="CCCCCC"/>
              </a:solidFill>
            </a:endParaRPr>
          </a:p>
        </p:txBody>
      </p:sp>
      <p:pic>
        <p:nvPicPr>
          <p:cNvPr id="239" name="Google Shape;239;p36"/>
          <p:cNvPicPr preferRelativeResize="0"/>
          <p:nvPr/>
        </p:nvPicPr>
        <p:blipFill>
          <a:blip r:embed="rId3">
            <a:alphaModFix/>
          </a:blip>
          <a:stretch>
            <a:fillRect/>
          </a:stretch>
        </p:blipFill>
        <p:spPr>
          <a:xfrm>
            <a:off x="3638851" y="1885437"/>
            <a:ext cx="2441176" cy="1372625"/>
          </a:xfrm>
          <a:prstGeom prst="rect">
            <a:avLst/>
          </a:prstGeom>
          <a:noFill/>
          <a:ln>
            <a:noFill/>
          </a:ln>
        </p:spPr>
      </p:pic>
      <p:pic>
        <p:nvPicPr>
          <p:cNvPr id="237" name="Google Shape;237;p36"/>
          <p:cNvPicPr preferRelativeResize="0"/>
          <p:nvPr/>
        </p:nvPicPr>
        <p:blipFill rotWithShape="1">
          <a:blip r:embed="rId4">
            <a:alphaModFix/>
          </a:blip>
          <a:srcRect b="0" l="0" r="25205" t="0"/>
          <a:stretch/>
        </p:blipFill>
        <p:spPr>
          <a:xfrm>
            <a:off x="6478049" y="1058713"/>
            <a:ext cx="2393524" cy="3026100"/>
          </a:xfrm>
          <a:prstGeom prst="rect">
            <a:avLst/>
          </a:prstGeom>
          <a:noFill/>
          <a:ln>
            <a:noFill/>
          </a:ln>
        </p:spPr>
      </p:pic>
      <p:pic>
        <p:nvPicPr>
          <p:cNvPr id="240" name="Google Shape;240;p36"/>
          <p:cNvPicPr preferRelativeResize="0"/>
          <p:nvPr/>
        </p:nvPicPr>
        <p:blipFill>
          <a:blip r:embed="rId5">
            <a:alphaModFix/>
          </a:blip>
          <a:stretch>
            <a:fillRect/>
          </a:stretch>
        </p:blipFill>
        <p:spPr>
          <a:xfrm>
            <a:off x="144200" y="1683013"/>
            <a:ext cx="3251301" cy="1777475"/>
          </a:xfrm>
          <a:prstGeom prst="rect">
            <a:avLst/>
          </a:prstGeom>
          <a:noFill/>
          <a:ln>
            <a:noFill/>
          </a:ln>
        </p:spPr>
      </p:pic>
      <p:sp>
        <p:nvSpPr>
          <p:cNvPr id="241" name="Google Shape;241;p36"/>
          <p:cNvSpPr txBox="1"/>
          <p:nvPr/>
        </p:nvSpPr>
        <p:spPr>
          <a:xfrm>
            <a:off x="-236800" y="3703400"/>
            <a:ext cx="654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CCCCCC"/>
                </a:solidFill>
              </a:rPr>
              <a:t>How do we anticipate the storm mode?</a:t>
            </a:r>
            <a:endParaRPr b="1" sz="2400">
              <a:solidFill>
                <a:srgbClr val="CCCCC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pic>
        <p:nvPicPr>
          <p:cNvPr id="2689" name="Google Shape;2689;p135"/>
          <p:cNvPicPr preferRelativeResize="0"/>
          <p:nvPr/>
        </p:nvPicPr>
        <p:blipFill>
          <a:blip r:embed="rId3">
            <a:alphaModFix/>
          </a:blip>
          <a:stretch>
            <a:fillRect/>
          </a:stretch>
        </p:blipFill>
        <p:spPr>
          <a:xfrm>
            <a:off x="804875" y="1"/>
            <a:ext cx="7534242" cy="5143500"/>
          </a:xfrm>
          <a:prstGeom prst="rect">
            <a:avLst/>
          </a:prstGeom>
          <a:noFill/>
          <a:ln>
            <a:noFill/>
          </a:ln>
        </p:spPr>
      </p:pic>
      <p:sp>
        <p:nvSpPr>
          <p:cNvPr id="2690" name="Google Shape;2690;p135"/>
          <p:cNvSpPr txBox="1"/>
          <p:nvPr/>
        </p:nvSpPr>
        <p:spPr>
          <a:xfrm>
            <a:off x="815400" y="2173250"/>
            <a:ext cx="16917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D1 1630Z Outlook</a:t>
            </a:r>
            <a:endParaRPr>
              <a:solidFill>
                <a:schemeClr val="dk1"/>
              </a:solidFill>
            </a:endParaRPr>
          </a:p>
        </p:txBody>
      </p:sp>
      <p:sp>
        <p:nvSpPr>
          <p:cNvPr id="2691" name="Google Shape;2691;p135"/>
          <p:cNvSpPr txBox="1"/>
          <p:nvPr/>
        </p:nvSpPr>
        <p:spPr>
          <a:xfrm>
            <a:off x="4595581" y="2173250"/>
            <a:ext cx="1374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Tornado</a:t>
            </a:r>
            <a:endParaRPr>
              <a:solidFill>
                <a:schemeClr val="dk2"/>
              </a:solidFill>
            </a:endParaRPr>
          </a:p>
        </p:txBody>
      </p:sp>
      <p:sp>
        <p:nvSpPr>
          <p:cNvPr id="2692" name="Google Shape;2692;p135"/>
          <p:cNvSpPr txBox="1"/>
          <p:nvPr/>
        </p:nvSpPr>
        <p:spPr>
          <a:xfrm>
            <a:off x="4595581" y="4726387"/>
            <a:ext cx="1374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Hail</a:t>
            </a:r>
            <a:endParaRPr>
              <a:solidFill>
                <a:schemeClr val="dk2"/>
              </a:solidFill>
            </a:endParaRPr>
          </a:p>
        </p:txBody>
      </p:sp>
      <p:sp>
        <p:nvSpPr>
          <p:cNvPr id="2693" name="Google Shape;2693;p135"/>
          <p:cNvSpPr txBox="1"/>
          <p:nvPr/>
        </p:nvSpPr>
        <p:spPr>
          <a:xfrm>
            <a:off x="838206" y="4726387"/>
            <a:ext cx="13746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Wind</a:t>
            </a:r>
            <a:endParaRPr>
              <a:solidFill>
                <a:schemeClr val="dk2"/>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7" name="Shape 2697"/>
        <p:cNvGrpSpPr/>
        <p:nvPr/>
      </p:nvGrpSpPr>
      <p:grpSpPr>
        <a:xfrm>
          <a:off x="0" y="0"/>
          <a:ext cx="0" cy="0"/>
          <a:chOff x="0" y="0"/>
          <a:chExt cx="0" cy="0"/>
        </a:xfrm>
      </p:grpSpPr>
      <p:pic>
        <p:nvPicPr>
          <p:cNvPr id="2698" name="Google Shape;2698;p136"/>
          <p:cNvPicPr preferRelativeResize="0"/>
          <p:nvPr/>
        </p:nvPicPr>
        <p:blipFill>
          <a:blip r:embed="rId3">
            <a:alphaModFix/>
          </a:blip>
          <a:stretch>
            <a:fillRect/>
          </a:stretch>
        </p:blipFill>
        <p:spPr>
          <a:xfrm>
            <a:off x="152400" y="152400"/>
            <a:ext cx="8758661" cy="4838701"/>
          </a:xfrm>
          <a:prstGeom prst="rect">
            <a:avLst/>
          </a:prstGeom>
          <a:noFill/>
          <a:ln>
            <a:noFill/>
          </a:ln>
        </p:spPr>
      </p:pic>
      <p:sp>
        <p:nvSpPr>
          <p:cNvPr id="2699" name="Google Shape;2699;p136"/>
          <p:cNvSpPr txBox="1"/>
          <p:nvPr/>
        </p:nvSpPr>
        <p:spPr>
          <a:xfrm>
            <a:off x="152400" y="152400"/>
            <a:ext cx="137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1800Z radar</a:t>
            </a:r>
            <a:endParaRPr>
              <a:solidFill>
                <a:schemeClr val="dk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3" name="Shape 2703"/>
        <p:cNvGrpSpPr/>
        <p:nvPr/>
      </p:nvGrpSpPr>
      <p:grpSpPr>
        <a:xfrm>
          <a:off x="0" y="0"/>
          <a:ext cx="0" cy="0"/>
          <a:chOff x="0" y="0"/>
          <a:chExt cx="0" cy="0"/>
        </a:xfrm>
      </p:grpSpPr>
      <p:sp>
        <p:nvSpPr>
          <p:cNvPr id="2704" name="Google Shape;2704;p137"/>
          <p:cNvSpPr txBox="1"/>
          <p:nvPr/>
        </p:nvSpPr>
        <p:spPr>
          <a:xfrm>
            <a:off x="639100" y="289400"/>
            <a:ext cx="79848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dk1"/>
                </a:solidFill>
              </a:rPr>
              <a:t>Approaching 19Z – Lets do some Mesoanalysis</a:t>
            </a:r>
            <a:r>
              <a:rPr b="1" lang="en" sz="2500">
                <a:solidFill>
                  <a:schemeClr val="dk1"/>
                </a:solidFill>
              </a:rPr>
              <a:t>!</a:t>
            </a:r>
            <a:endParaRPr b="1" sz="2500">
              <a:solidFill>
                <a:schemeClr val="dk1"/>
              </a:solidFill>
            </a:endParaRPr>
          </a:p>
          <a:p>
            <a:pPr indent="0" lvl="0" marL="0" rtl="0" algn="l">
              <a:spcBef>
                <a:spcPts val="0"/>
              </a:spcBef>
              <a:spcAft>
                <a:spcPts val="0"/>
              </a:spcAft>
              <a:buNone/>
            </a:pPr>
            <a:r>
              <a:t/>
            </a:r>
            <a:endParaRPr b="1" sz="1800">
              <a:solidFill>
                <a:srgbClr val="0000FF"/>
              </a:solidFill>
            </a:endParaRPr>
          </a:p>
        </p:txBody>
      </p:sp>
      <p:sp>
        <p:nvSpPr>
          <p:cNvPr id="2705" name="Google Shape;2705;p137"/>
          <p:cNvSpPr txBox="1"/>
          <p:nvPr/>
        </p:nvSpPr>
        <p:spPr>
          <a:xfrm>
            <a:off x="573950" y="1969975"/>
            <a:ext cx="7662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FF0000"/>
                </a:solidFill>
              </a:rPr>
              <a:t>What will the radar look like in the next 1-3 hours?</a:t>
            </a:r>
            <a:r>
              <a:rPr b="1" lang="en" sz="1800">
                <a:solidFill>
                  <a:srgbClr val="FF0000"/>
                </a:solidFill>
              </a:rPr>
              <a:t> </a:t>
            </a:r>
            <a:endParaRPr b="1" sz="1800">
              <a:solidFill>
                <a:srgbClr val="FF0000"/>
              </a:solidFill>
            </a:endParaRPr>
          </a:p>
          <a:p>
            <a:pPr indent="0" lvl="0" marL="0" rtl="0" algn="ctr">
              <a:spcBef>
                <a:spcPts val="0"/>
              </a:spcBef>
              <a:spcAft>
                <a:spcPts val="0"/>
              </a:spcAft>
              <a:buNone/>
            </a:pPr>
            <a:r>
              <a:rPr lang="en" sz="1600">
                <a:solidFill>
                  <a:schemeClr val="dk1"/>
                </a:solidFill>
              </a:rPr>
              <a:t>(Convective Initiation, Mode and Future Evolution)</a:t>
            </a:r>
            <a:endParaRPr sz="1600">
              <a:solidFill>
                <a:schemeClr val="dk1"/>
              </a:solidFill>
            </a:endParaRPr>
          </a:p>
          <a:p>
            <a:pPr indent="0" lvl="0" marL="0" rtl="0" algn="l">
              <a:spcBef>
                <a:spcPts val="0"/>
              </a:spcBef>
              <a:spcAft>
                <a:spcPts val="0"/>
              </a:spcAft>
              <a:buNone/>
            </a:pPr>
            <a:r>
              <a:t/>
            </a:r>
            <a:endParaRPr b="1" sz="18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9" name="Shape 2709"/>
        <p:cNvGrpSpPr/>
        <p:nvPr/>
      </p:nvGrpSpPr>
      <p:grpSpPr>
        <a:xfrm>
          <a:off x="0" y="0"/>
          <a:ext cx="0" cy="0"/>
          <a:chOff x="0" y="0"/>
          <a:chExt cx="0" cy="0"/>
        </a:xfrm>
      </p:grpSpPr>
      <p:pic>
        <p:nvPicPr>
          <p:cNvPr id="2710" name="Google Shape;2710;p138"/>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711" name="Google Shape;2711;p138"/>
          <p:cNvSpPr txBox="1"/>
          <p:nvPr/>
        </p:nvSpPr>
        <p:spPr>
          <a:xfrm>
            <a:off x="1550257"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712" name="Google Shape;2712;p138"/>
          <p:cNvSpPr txBox="1"/>
          <p:nvPr/>
        </p:nvSpPr>
        <p:spPr>
          <a:xfrm>
            <a:off x="1830975" y="0"/>
            <a:ext cx="34494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Strongest midlevel flow south of our area. Still, around 30-35 kt. Left-exit region of jet.</a:t>
            </a:r>
            <a:endParaRPr sz="1800">
              <a:solidFill>
                <a:schemeClr val="dk1"/>
              </a:solidFill>
            </a:endParaRPr>
          </a:p>
        </p:txBody>
      </p:sp>
      <p:sp>
        <p:nvSpPr>
          <p:cNvPr id="2713" name="Google Shape;2713;p138"/>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7" name="Shape 2717"/>
        <p:cNvGrpSpPr/>
        <p:nvPr/>
      </p:nvGrpSpPr>
      <p:grpSpPr>
        <a:xfrm>
          <a:off x="0" y="0"/>
          <a:ext cx="0" cy="0"/>
          <a:chOff x="0" y="0"/>
          <a:chExt cx="0" cy="0"/>
        </a:xfrm>
      </p:grpSpPr>
      <p:pic>
        <p:nvPicPr>
          <p:cNvPr id="2718" name="Google Shape;2718;p139"/>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719" name="Google Shape;2719;p139"/>
          <p:cNvSpPr txBox="1"/>
          <p:nvPr/>
        </p:nvSpPr>
        <p:spPr>
          <a:xfrm>
            <a:off x="1787800" y="4797625"/>
            <a:ext cx="1000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720" name="Google Shape;2720;p139"/>
          <p:cNvSpPr txBox="1"/>
          <p:nvPr/>
        </p:nvSpPr>
        <p:spPr>
          <a:xfrm>
            <a:off x="1830975" y="0"/>
            <a:ext cx="34494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Weak midlevel height falls (implied DCVA) approaching our area.</a:t>
            </a:r>
            <a:endParaRPr sz="1800">
              <a:solidFill>
                <a:schemeClr val="dk1"/>
              </a:solidFill>
            </a:endParaRPr>
          </a:p>
        </p:txBody>
      </p:sp>
      <p:sp>
        <p:nvSpPr>
          <p:cNvPr id="2721" name="Google Shape;2721;p139"/>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5" name="Shape 2725"/>
        <p:cNvGrpSpPr/>
        <p:nvPr/>
      </p:nvGrpSpPr>
      <p:grpSpPr>
        <a:xfrm>
          <a:off x="0" y="0"/>
          <a:ext cx="0" cy="0"/>
          <a:chOff x="0" y="0"/>
          <a:chExt cx="0" cy="0"/>
        </a:xfrm>
      </p:grpSpPr>
      <p:pic>
        <p:nvPicPr>
          <p:cNvPr id="2726" name="Google Shape;2726;p140"/>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727" name="Google Shape;2727;p140"/>
          <p:cNvSpPr txBox="1"/>
          <p:nvPr/>
        </p:nvSpPr>
        <p:spPr>
          <a:xfrm>
            <a:off x="1630306"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728" name="Google Shape;2728;p140"/>
          <p:cNvSpPr txBox="1"/>
          <p:nvPr/>
        </p:nvSpPr>
        <p:spPr>
          <a:xfrm>
            <a:off x="1120600" y="0"/>
            <a:ext cx="48183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Modest low-level flow/mass response, though guidance suggested a gradual increase into early evening as height falls overspread.</a:t>
            </a:r>
            <a:endParaRPr sz="1800">
              <a:solidFill>
                <a:schemeClr val="dk1"/>
              </a:solidFill>
            </a:endParaRPr>
          </a:p>
        </p:txBody>
      </p:sp>
      <p:sp>
        <p:nvSpPr>
          <p:cNvPr id="2729" name="Google Shape;2729;p140"/>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3" name="Shape 2733"/>
        <p:cNvGrpSpPr/>
        <p:nvPr/>
      </p:nvGrpSpPr>
      <p:grpSpPr>
        <a:xfrm>
          <a:off x="0" y="0"/>
          <a:ext cx="0" cy="0"/>
          <a:chOff x="0" y="0"/>
          <a:chExt cx="0" cy="0"/>
        </a:xfrm>
      </p:grpSpPr>
      <p:pic>
        <p:nvPicPr>
          <p:cNvPr id="2734" name="Google Shape;2734;p141"/>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35" name="Google Shape;2735;p141"/>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36" name="Google Shape;2736;p141"/>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37" name="Google Shape;2737;p141"/>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
        <p:nvSpPr>
          <p:cNvPr id="2738" name="Google Shape;2738;p141"/>
          <p:cNvSpPr txBox="1"/>
          <p:nvPr/>
        </p:nvSpPr>
        <p:spPr>
          <a:xfrm>
            <a:off x="5235275" y="3079275"/>
            <a:ext cx="3054000" cy="9852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Western edge of “recovering” cold pool </a:t>
            </a:r>
            <a:r>
              <a:rPr b="1" lang="en" sz="1600">
                <a:solidFill>
                  <a:srgbClr val="0000FF"/>
                </a:solidFill>
              </a:rPr>
              <a:t>(from earlier convection)</a:t>
            </a:r>
            <a:endParaRPr b="1" sz="13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2" name="Shape 2742"/>
        <p:cNvGrpSpPr/>
        <p:nvPr/>
      </p:nvGrpSpPr>
      <p:grpSpPr>
        <a:xfrm>
          <a:off x="0" y="0"/>
          <a:ext cx="0" cy="0"/>
          <a:chOff x="0" y="0"/>
          <a:chExt cx="0" cy="0"/>
        </a:xfrm>
      </p:grpSpPr>
      <p:pic>
        <p:nvPicPr>
          <p:cNvPr id="2743" name="Google Shape;2743;p142"/>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44" name="Google Shape;2744;p142"/>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45" name="Google Shape;2745;p142"/>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46" name="Google Shape;2746;p142"/>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
        <p:nvSpPr>
          <p:cNvPr id="2747" name="Google Shape;2747;p142"/>
          <p:cNvSpPr txBox="1"/>
          <p:nvPr/>
        </p:nvSpPr>
        <p:spPr>
          <a:xfrm>
            <a:off x="5235275" y="3079275"/>
            <a:ext cx="3054000" cy="9852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Western edge of “recovering” cold pool </a:t>
            </a:r>
            <a:r>
              <a:rPr b="1" lang="en" sz="1600">
                <a:solidFill>
                  <a:srgbClr val="0000FF"/>
                </a:solidFill>
              </a:rPr>
              <a:t>(from earlier convection)</a:t>
            </a:r>
            <a:endParaRPr b="1" sz="1300">
              <a:solidFill>
                <a:srgbClr val="0000FF"/>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1" name="Shape 2751"/>
        <p:cNvGrpSpPr/>
        <p:nvPr/>
      </p:nvGrpSpPr>
      <p:grpSpPr>
        <a:xfrm>
          <a:off x="0" y="0"/>
          <a:ext cx="0" cy="0"/>
          <a:chOff x="0" y="0"/>
          <a:chExt cx="0" cy="0"/>
        </a:xfrm>
      </p:grpSpPr>
      <p:pic>
        <p:nvPicPr>
          <p:cNvPr id="2752" name="Google Shape;2752;p143"/>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53" name="Google Shape;2753;p143"/>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54" name="Google Shape;2754;p143"/>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55" name="Google Shape;2755;p143"/>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
        <p:nvSpPr>
          <p:cNvPr id="2756" name="Google Shape;2756;p143"/>
          <p:cNvSpPr txBox="1"/>
          <p:nvPr/>
        </p:nvSpPr>
        <p:spPr>
          <a:xfrm>
            <a:off x="5235275" y="3079275"/>
            <a:ext cx="3054000" cy="9852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Western edge of “recovering” cold pool </a:t>
            </a:r>
            <a:r>
              <a:rPr b="1" lang="en" sz="1600">
                <a:solidFill>
                  <a:srgbClr val="0000FF"/>
                </a:solidFill>
              </a:rPr>
              <a:t>(from earlier convection)</a:t>
            </a:r>
            <a:endParaRPr b="1" sz="1300">
              <a:solidFill>
                <a:srgbClr val="0000FF"/>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0" name="Shape 2760"/>
        <p:cNvGrpSpPr/>
        <p:nvPr/>
      </p:nvGrpSpPr>
      <p:grpSpPr>
        <a:xfrm>
          <a:off x="0" y="0"/>
          <a:ext cx="0" cy="0"/>
          <a:chOff x="0" y="0"/>
          <a:chExt cx="0" cy="0"/>
        </a:xfrm>
      </p:grpSpPr>
      <p:pic>
        <p:nvPicPr>
          <p:cNvPr id="2761" name="Google Shape;2761;p144"/>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62" name="Google Shape;2762;p144"/>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63" name="Google Shape;2763;p144"/>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64" name="Google Shape;2764;p144"/>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
        <p:nvSpPr>
          <p:cNvPr id="2765" name="Google Shape;2765;p144"/>
          <p:cNvSpPr txBox="1"/>
          <p:nvPr/>
        </p:nvSpPr>
        <p:spPr>
          <a:xfrm>
            <a:off x="5235275" y="3079275"/>
            <a:ext cx="3054000" cy="9852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Western edge of “recovering” cold pool </a:t>
            </a:r>
            <a:r>
              <a:rPr b="1" lang="en" sz="1600">
                <a:solidFill>
                  <a:srgbClr val="0000FF"/>
                </a:solidFill>
              </a:rPr>
              <a:t>(from earlier convection)</a:t>
            </a:r>
            <a:endParaRPr b="1" sz="1300">
              <a:solidFill>
                <a:srgbClr val="0000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7"/>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247" name="Google Shape;247;p37"/>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storm motion</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deep-layer shear</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248" name="Google Shape;248;p37"/>
          <p:cNvSpPr/>
          <p:nvPr/>
        </p:nvSpPr>
        <p:spPr>
          <a:xfrm>
            <a:off x="4592875" y="1906700"/>
            <a:ext cx="796800" cy="2182200"/>
          </a:xfrm>
          <a:prstGeom prst="rightBrace">
            <a:avLst>
              <a:gd fmla="val 50000" name="adj1"/>
              <a:gd fmla="val 50000" name="adj2"/>
            </a:avLst>
          </a:prstGeom>
          <a:no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7"/>
          <p:cNvSpPr txBox="1"/>
          <p:nvPr/>
        </p:nvSpPr>
        <p:spPr>
          <a:xfrm>
            <a:off x="5316675" y="1487650"/>
            <a:ext cx="36801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rPr>
              <a:t>All of these must be taken into account to anticipate storm mode for the first few hours after convective initiation.</a:t>
            </a:r>
            <a:endParaRPr sz="2400">
              <a:solidFill>
                <a:srgbClr val="D9D9D9"/>
              </a:solidFill>
            </a:endParaRPr>
          </a:p>
        </p:txBody>
      </p:sp>
      <p:sp>
        <p:nvSpPr>
          <p:cNvPr id="250" name="Google Shape;250;p37"/>
          <p:cNvSpPr txBox="1"/>
          <p:nvPr/>
        </p:nvSpPr>
        <p:spPr>
          <a:xfrm>
            <a:off x="5316675" y="3468850"/>
            <a:ext cx="3680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rPr>
              <a:t>Numerous combinations are possible!</a:t>
            </a:r>
            <a:endParaRPr sz="2400">
              <a:solidFill>
                <a:srgbClr val="D9D9D9"/>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9" name="Shape 2769"/>
        <p:cNvGrpSpPr/>
        <p:nvPr/>
      </p:nvGrpSpPr>
      <p:grpSpPr>
        <a:xfrm>
          <a:off x="0" y="0"/>
          <a:ext cx="0" cy="0"/>
          <a:chOff x="0" y="0"/>
          <a:chExt cx="0" cy="0"/>
        </a:xfrm>
      </p:grpSpPr>
      <p:pic>
        <p:nvPicPr>
          <p:cNvPr id="2770" name="Google Shape;2770;p145"/>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71" name="Google Shape;2771;p145"/>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72" name="Google Shape;2772;p145"/>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73" name="Google Shape;2773;p145"/>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7" name="Shape 2777"/>
        <p:cNvGrpSpPr/>
        <p:nvPr/>
      </p:nvGrpSpPr>
      <p:grpSpPr>
        <a:xfrm>
          <a:off x="0" y="0"/>
          <a:ext cx="0" cy="0"/>
          <a:chOff x="0" y="0"/>
          <a:chExt cx="0" cy="0"/>
        </a:xfrm>
      </p:grpSpPr>
      <p:pic>
        <p:nvPicPr>
          <p:cNvPr id="2778" name="Google Shape;2778;p146"/>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79" name="Google Shape;2779;p146"/>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80" name="Google Shape;2780;p146"/>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81" name="Google Shape;2781;p146"/>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pic>
        <p:nvPicPr>
          <p:cNvPr id="2786" name="Google Shape;2786;p147"/>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87" name="Google Shape;2787;p147"/>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88" name="Google Shape;2788;p147"/>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89" name="Google Shape;2789;p147"/>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3" name="Shape 2793"/>
        <p:cNvGrpSpPr/>
        <p:nvPr/>
      </p:nvGrpSpPr>
      <p:grpSpPr>
        <a:xfrm>
          <a:off x="0" y="0"/>
          <a:ext cx="0" cy="0"/>
          <a:chOff x="0" y="0"/>
          <a:chExt cx="0" cy="0"/>
        </a:xfrm>
      </p:grpSpPr>
      <p:pic>
        <p:nvPicPr>
          <p:cNvPr id="2794" name="Google Shape;2794;p148"/>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795" name="Google Shape;2795;p148"/>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796" name="Google Shape;2796;p148"/>
          <p:cNvSpPr txBox="1"/>
          <p:nvPr/>
        </p:nvSpPr>
        <p:spPr>
          <a:xfrm>
            <a:off x="185686" y="182600"/>
            <a:ext cx="13575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Vis sat with obs/NY mesonet overlay</a:t>
            </a:r>
            <a:endParaRPr sz="1000">
              <a:solidFill>
                <a:schemeClr val="dk2"/>
              </a:solidFill>
            </a:endParaRPr>
          </a:p>
        </p:txBody>
      </p:sp>
      <p:sp>
        <p:nvSpPr>
          <p:cNvPr id="2797" name="Google Shape;2797;p148"/>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1" name="Shape 2801"/>
        <p:cNvGrpSpPr/>
        <p:nvPr/>
      </p:nvGrpSpPr>
      <p:grpSpPr>
        <a:xfrm>
          <a:off x="0" y="0"/>
          <a:ext cx="0" cy="0"/>
          <a:chOff x="0" y="0"/>
          <a:chExt cx="0" cy="0"/>
        </a:xfrm>
      </p:grpSpPr>
      <p:pic>
        <p:nvPicPr>
          <p:cNvPr id="2802" name="Google Shape;2802;p149"/>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803" name="Google Shape;2803;p149"/>
          <p:cNvSpPr/>
          <p:nvPr/>
        </p:nvSpPr>
        <p:spPr>
          <a:xfrm>
            <a:off x="2518550" y="2258085"/>
            <a:ext cx="1844550" cy="2715150"/>
          </a:xfrm>
          <a:custGeom>
            <a:rect b="b" l="l" r="r" t="t"/>
            <a:pathLst>
              <a:path extrusionOk="0" h="108606" w="73782">
                <a:moveTo>
                  <a:pt x="0" y="108606"/>
                </a:moveTo>
                <a:cubicBezTo>
                  <a:pt x="1230" y="103072"/>
                  <a:pt x="3642" y="89593"/>
                  <a:pt x="7378" y="75404"/>
                </a:cubicBezTo>
                <a:cubicBezTo>
                  <a:pt x="11114" y="61215"/>
                  <a:pt x="18461" y="35160"/>
                  <a:pt x="22418" y="23473"/>
                </a:cubicBezTo>
                <a:cubicBezTo>
                  <a:pt x="26375" y="11786"/>
                  <a:pt x="25988" y="9163"/>
                  <a:pt x="31121" y="5281"/>
                </a:cubicBezTo>
                <a:cubicBezTo>
                  <a:pt x="36254" y="1399"/>
                  <a:pt x="47385" y="-644"/>
                  <a:pt x="53216" y="182"/>
                </a:cubicBezTo>
                <a:cubicBezTo>
                  <a:pt x="59047" y="1008"/>
                  <a:pt x="63084" y="6367"/>
                  <a:pt x="66105" y="10238"/>
                </a:cubicBezTo>
                <a:cubicBezTo>
                  <a:pt x="69127" y="14109"/>
                  <a:pt x="70802" y="19019"/>
                  <a:pt x="71345" y="23410"/>
                </a:cubicBezTo>
                <a:cubicBezTo>
                  <a:pt x="71888" y="27801"/>
                  <a:pt x="71109" y="32594"/>
                  <a:pt x="69362" y="36583"/>
                </a:cubicBezTo>
                <a:cubicBezTo>
                  <a:pt x="67615" y="40573"/>
                  <a:pt x="63722" y="42107"/>
                  <a:pt x="60864" y="47347"/>
                </a:cubicBezTo>
                <a:cubicBezTo>
                  <a:pt x="58006" y="52588"/>
                  <a:pt x="50062" y="58195"/>
                  <a:pt x="52215" y="68026"/>
                </a:cubicBezTo>
                <a:cubicBezTo>
                  <a:pt x="54368" y="77858"/>
                  <a:pt x="70188" y="99951"/>
                  <a:pt x="73782" y="106336"/>
                </a:cubicBezTo>
              </a:path>
            </a:pathLst>
          </a:custGeom>
          <a:noFill/>
          <a:ln cap="flat" cmpd="sng" w="28575">
            <a:solidFill>
              <a:srgbClr val="00FF00"/>
            </a:solidFill>
            <a:prstDash val="solid"/>
            <a:round/>
            <a:headEnd len="med" w="med" type="none"/>
            <a:tailEnd len="med" w="med" type="none"/>
          </a:ln>
        </p:spPr>
      </p:sp>
      <p:sp>
        <p:nvSpPr>
          <p:cNvPr id="2804" name="Google Shape;2804;p149"/>
          <p:cNvSpPr/>
          <p:nvPr/>
        </p:nvSpPr>
        <p:spPr>
          <a:xfrm>
            <a:off x="2213050" y="1751002"/>
            <a:ext cx="4443825" cy="3209800"/>
          </a:xfrm>
          <a:custGeom>
            <a:rect b="b" l="l" r="r" t="t"/>
            <a:pathLst>
              <a:path extrusionOk="0" h="128392" w="177753">
                <a:moveTo>
                  <a:pt x="0" y="128392"/>
                </a:moveTo>
                <a:cubicBezTo>
                  <a:pt x="1535" y="121074"/>
                  <a:pt x="7838" y="95297"/>
                  <a:pt x="9207" y="84485"/>
                </a:cubicBezTo>
                <a:cubicBezTo>
                  <a:pt x="10576" y="73673"/>
                  <a:pt x="8569" y="70982"/>
                  <a:pt x="8215" y="63522"/>
                </a:cubicBezTo>
                <a:cubicBezTo>
                  <a:pt x="7861" y="56063"/>
                  <a:pt x="6539" y="45393"/>
                  <a:pt x="7082" y="39728"/>
                </a:cubicBezTo>
                <a:cubicBezTo>
                  <a:pt x="7625" y="34063"/>
                  <a:pt x="7295" y="33260"/>
                  <a:pt x="11473" y="29530"/>
                </a:cubicBezTo>
                <a:cubicBezTo>
                  <a:pt x="15651" y="25800"/>
                  <a:pt x="24929" y="22094"/>
                  <a:pt x="32152" y="17349"/>
                </a:cubicBezTo>
                <a:cubicBezTo>
                  <a:pt x="39375" y="12604"/>
                  <a:pt x="47448" y="3351"/>
                  <a:pt x="54813" y="1061"/>
                </a:cubicBezTo>
                <a:cubicBezTo>
                  <a:pt x="62178" y="-1229"/>
                  <a:pt x="73368" y="448"/>
                  <a:pt x="76342" y="3611"/>
                </a:cubicBezTo>
                <a:cubicBezTo>
                  <a:pt x="79316" y="6774"/>
                  <a:pt x="73603" y="12345"/>
                  <a:pt x="72659" y="20040"/>
                </a:cubicBezTo>
                <a:cubicBezTo>
                  <a:pt x="71715" y="27736"/>
                  <a:pt x="70984" y="36636"/>
                  <a:pt x="70677" y="49784"/>
                </a:cubicBezTo>
                <a:cubicBezTo>
                  <a:pt x="70370" y="62933"/>
                  <a:pt x="65365" y="91991"/>
                  <a:pt x="70818" y="98931"/>
                </a:cubicBezTo>
                <a:cubicBezTo>
                  <a:pt x="76271" y="105871"/>
                  <a:pt x="85572" y="91236"/>
                  <a:pt x="103394" y="91425"/>
                </a:cubicBezTo>
                <a:cubicBezTo>
                  <a:pt x="121217" y="91614"/>
                  <a:pt x="165360" y="98624"/>
                  <a:pt x="177753" y="100064"/>
                </a:cubicBezTo>
              </a:path>
            </a:pathLst>
          </a:custGeom>
          <a:noFill/>
          <a:ln cap="flat" cmpd="sng" w="28575">
            <a:solidFill>
              <a:srgbClr val="FF9900"/>
            </a:solidFill>
            <a:prstDash val="solid"/>
            <a:round/>
            <a:headEnd len="med" w="med" type="none"/>
            <a:tailEnd len="med" w="med" type="none"/>
          </a:ln>
        </p:spPr>
      </p:sp>
      <p:sp>
        <p:nvSpPr>
          <p:cNvPr id="2805" name="Google Shape;2805;p149"/>
          <p:cNvSpPr/>
          <p:nvPr/>
        </p:nvSpPr>
        <p:spPr>
          <a:xfrm>
            <a:off x="3901975" y="1589175"/>
            <a:ext cx="1596250" cy="2114150"/>
          </a:xfrm>
          <a:custGeom>
            <a:rect b="b" l="l" r="r" t="t"/>
            <a:pathLst>
              <a:path extrusionOk="0" h="84566" w="63850">
                <a:moveTo>
                  <a:pt x="0" y="0"/>
                </a:moveTo>
                <a:cubicBezTo>
                  <a:pt x="1939" y="1182"/>
                  <a:pt x="8514" y="2979"/>
                  <a:pt x="11635" y="7094"/>
                </a:cubicBezTo>
                <a:cubicBezTo>
                  <a:pt x="14757" y="11209"/>
                  <a:pt x="16743" y="18445"/>
                  <a:pt x="18729" y="24688"/>
                </a:cubicBezTo>
                <a:cubicBezTo>
                  <a:pt x="20715" y="30931"/>
                  <a:pt x="20810" y="37269"/>
                  <a:pt x="23553" y="44553"/>
                </a:cubicBezTo>
                <a:cubicBezTo>
                  <a:pt x="26296" y="51837"/>
                  <a:pt x="28472" y="61721"/>
                  <a:pt x="35188" y="68390"/>
                </a:cubicBezTo>
                <a:cubicBezTo>
                  <a:pt x="41904" y="75059"/>
                  <a:pt x="59073" y="81870"/>
                  <a:pt x="63850" y="84566"/>
                </a:cubicBezTo>
              </a:path>
            </a:pathLst>
          </a:custGeom>
          <a:noFill/>
          <a:ln cap="flat" cmpd="sng" w="76200">
            <a:solidFill>
              <a:srgbClr val="FF0000"/>
            </a:solidFill>
            <a:prstDash val="solid"/>
            <a:round/>
            <a:headEnd len="med" w="med" type="none"/>
            <a:tailEnd len="med" w="med" type="none"/>
          </a:ln>
        </p:spPr>
      </p:sp>
      <p:sp>
        <p:nvSpPr>
          <p:cNvPr id="2806" name="Google Shape;2806;p149"/>
          <p:cNvSpPr txBox="1"/>
          <p:nvPr/>
        </p:nvSpPr>
        <p:spPr>
          <a:xfrm>
            <a:off x="846050" y="3499175"/>
            <a:ext cx="1596300" cy="9696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00FFFF"/>
                </a:solidFill>
              </a:rPr>
              <a:t>Pre-frontal confluence zone</a:t>
            </a:r>
            <a:endParaRPr b="1" sz="1700">
              <a:solidFill>
                <a:srgbClr val="00FFFF"/>
              </a:solidFill>
            </a:endParaRPr>
          </a:p>
        </p:txBody>
      </p:sp>
      <p:sp>
        <p:nvSpPr>
          <p:cNvPr id="2807" name="Google Shape;2807;p149"/>
          <p:cNvSpPr txBox="1"/>
          <p:nvPr/>
        </p:nvSpPr>
        <p:spPr>
          <a:xfrm>
            <a:off x="4152175" y="1145975"/>
            <a:ext cx="1303500" cy="4311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00"/>
                </a:solidFill>
              </a:rPr>
              <a:t>Warm front</a:t>
            </a:r>
            <a:endParaRPr b="1" sz="1600">
              <a:solidFill>
                <a:srgbClr val="FF0000"/>
              </a:solidFill>
            </a:endParaRPr>
          </a:p>
        </p:txBody>
      </p:sp>
      <p:sp>
        <p:nvSpPr>
          <p:cNvPr id="2808" name="Google Shape;2808;p149"/>
          <p:cNvSpPr txBox="1"/>
          <p:nvPr/>
        </p:nvSpPr>
        <p:spPr>
          <a:xfrm>
            <a:off x="1348200" y="1441388"/>
            <a:ext cx="2220600" cy="4155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F9900"/>
                </a:solidFill>
              </a:rPr>
              <a:t>Upper 70s/lower 80s T</a:t>
            </a:r>
            <a:endParaRPr b="1" sz="1500">
              <a:solidFill>
                <a:srgbClr val="FF9900"/>
              </a:solidFill>
            </a:endParaRPr>
          </a:p>
        </p:txBody>
      </p:sp>
      <p:sp>
        <p:nvSpPr>
          <p:cNvPr id="2809" name="Google Shape;2809;p149"/>
          <p:cNvSpPr txBox="1"/>
          <p:nvPr/>
        </p:nvSpPr>
        <p:spPr>
          <a:xfrm>
            <a:off x="4189167" y="4453267"/>
            <a:ext cx="2330700" cy="4155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00FF00"/>
                </a:solidFill>
              </a:rPr>
              <a:t>~Lower 70s Td</a:t>
            </a:r>
            <a:endParaRPr b="1" sz="1500">
              <a:solidFill>
                <a:srgbClr val="00FF00"/>
              </a:solidFill>
            </a:endParaRPr>
          </a:p>
        </p:txBody>
      </p:sp>
      <p:sp>
        <p:nvSpPr>
          <p:cNvPr id="2810" name="Google Shape;2810;p149"/>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811" name="Google Shape;2811;p149"/>
          <p:cNvSpPr/>
          <p:nvPr/>
        </p:nvSpPr>
        <p:spPr>
          <a:xfrm>
            <a:off x="2432070" y="2660425"/>
            <a:ext cx="546275" cy="2305725"/>
          </a:xfrm>
          <a:custGeom>
            <a:rect b="b" l="l" r="r" t="t"/>
            <a:pathLst>
              <a:path extrusionOk="0" h="92229" w="21851">
                <a:moveTo>
                  <a:pt x="21851" y="0"/>
                </a:moveTo>
                <a:cubicBezTo>
                  <a:pt x="21331" y="7095"/>
                  <a:pt x="20811" y="30696"/>
                  <a:pt x="18730" y="42567"/>
                </a:cubicBezTo>
                <a:cubicBezTo>
                  <a:pt x="16649" y="54439"/>
                  <a:pt x="12487" y="62952"/>
                  <a:pt x="9365" y="71229"/>
                </a:cubicBezTo>
                <a:cubicBezTo>
                  <a:pt x="6243" y="79506"/>
                  <a:pt x="1561" y="88729"/>
                  <a:pt x="0" y="92229"/>
                </a:cubicBezTo>
              </a:path>
            </a:pathLst>
          </a:custGeom>
          <a:noFill/>
          <a:ln cap="flat" cmpd="sng" w="76200">
            <a:solidFill>
              <a:srgbClr val="00FFFF"/>
            </a:solidFill>
            <a:prstDash val="solid"/>
            <a:round/>
            <a:headEnd len="med" w="med" type="none"/>
            <a:tailEnd len="med" w="med" type="none"/>
          </a:ln>
        </p:spPr>
      </p:sp>
      <p:sp>
        <p:nvSpPr>
          <p:cNvPr id="2812" name="Google Shape;2812;p149"/>
          <p:cNvSpPr/>
          <p:nvPr/>
        </p:nvSpPr>
        <p:spPr>
          <a:xfrm>
            <a:off x="3581790" y="2648575"/>
            <a:ext cx="928925" cy="980275"/>
          </a:xfrm>
          <a:custGeom>
            <a:rect b="b" l="l" r="r" t="t"/>
            <a:pathLst>
              <a:path extrusionOk="0" h="39211" w="37157">
                <a:moveTo>
                  <a:pt x="32457" y="39051"/>
                </a:moveTo>
                <a:cubicBezTo>
                  <a:pt x="28540" y="38931"/>
                  <a:pt x="14197" y="39835"/>
                  <a:pt x="8954" y="38328"/>
                </a:cubicBezTo>
                <a:cubicBezTo>
                  <a:pt x="3711" y="36822"/>
                  <a:pt x="2084" y="33989"/>
                  <a:pt x="999" y="30012"/>
                </a:cubicBezTo>
                <a:cubicBezTo>
                  <a:pt x="-86" y="26035"/>
                  <a:pt x="-1050" y="18863"/>
                  <a:pt x="2445" y="14464"/>
                </a:cubicBezTo>
                <a:cubicBezTo>
                  <a:pt x="5940" y="10065"/>
                  <a:pt x="16186" y="6027"/>
                  <a:pt x="21971" y="3616"/>
                </a:cubicBezTo>
                <a:cubicBezTo>
                  <a:pt x="27756" y="1205"/>
                  <a:pt x="34626" y="603"/>
                  <a:pt x="37157" y="0"/>
                </a:cubicBezTo>
              </a:path>
            </a:pathLst>
          </a:custGeom>
          <a:noFill/>
          <a:ln cap="flat" cmpd="sng" w="28575">
            <a:solidFill>
              <a:srgbClr val="0000FF"/>
            </a:solidFill>
            <a:prstDash val="solid"/>
            <a:round/>
            <a:headEnd len="med" w="med" type="none"/>
            <a:tailEnd len="med" w="med" type="none"/>
          </a:ln>
        </p:spPr>
      </p:sp>
      <p:sp>
        <p:nvSpPr>
          <p:cNvPr id="2813" name="Google Shape;2813;p149"/>
          <p:cNvSpPr txBox="1"/>
          <p:nvPr/>
        </p:nvSpPr>
        <p:spPr>
          <a:xfrm>
            <a:off x="5161700" y="2571750"/>
            <a:ext cx="2521500" cy="4617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FF"/>
                </a:solidFill>
              </a:rPr>
              <a:t>Recovered cold pool</a:t>
            </a:r>
            <a:endParaRPr b="1" sz="13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7" name="Shape 2817"/>
        <p:cNvGrpSpPr/>
        <p:nvPr/>
      </p:nvGrpSpPr>
      <p:grpSpPr>
        <a:xfrm>
          <a:off x="0" y="0"/>
          <a:ext cx="0" cy="0"/>
          <a:chOff x="0" y="0"/>
          <a:chExt cx="0" cy="0"/>
        </a:xfrm>
      </p:grpSpPr>
      <p:pic>
        <p:nvPicPr>
          <p:cNvPr id="2818" name="Google Shape;2818;p150"/>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819" name="Google Shape;2819;p150"/>
          <p:cNvSpPr/>
          <p:nvPr/>
        </p:nvSpPr>
        <p:spPr>
          <a:xfrm>
            <a:off x="2518550" y="2258085"/>
            <a:ext cx="1844550" cy="2715150"/>
          </a:xfrm>
          <a:custGeom>
            <a:rect b="b" l="l" r="r" t="t"/>
            <a:pathLst>
              <a:path extrusionOk="0" h="108606" w="73782">
                <a:moveTo>
                  <a:pt x="0" y="108606"/>
                </a:moveTo>
                <a:cubicBezTo>
                  <a:pt x="1230" y="103072"/>
                  <a:pt x="3642" y="89593"/>
                  <a:pt x="7378" y="75404"/>
                </a:cubicBezTo>
                <a:cubicBezTo>
                  <a:pt x="11114" y="61215"/>
                  <a:pt x="18461" y="35160"/>
                  <a:pt x="22418" y="23473"/>
                </a:cubicBezTo>
                <a:cubicBezTo>
                  <a:pt x="26375" y="11786"/>
                  <a:pt x="25988" y="9163"/>
                  <a:pt x="31121" y="5281"/>
                </a:cubicBezTo>
                <a:cubicBezTo>
                  <a:pt x="36254" y="1399"/>
                  <a:pt x="47385" y="-644"/>
                  <a:pt x="53216" y="182"/>
                </a:cubicBezTo>
                <a:cubicBezTo>
                  <a:pt x="59047" y="1008"/>
                  <a:pt x="63084" y="6367"/>
                  <a:pt x="66105" y="10238"/>
                </a:cubicBezTo>
                <a:cubicBezTo>
                  <a:pt x="69127" y="14109"/>
                  <a:pt x="70802" y="19019"/>
                  <a:pt x="71345" y="23410"/>
                </a:cubicBezTo>
                <a:cubicBezTo>
                  <a:pt x="71888" y="27801"/>
                  <a:pt x="71109" y="32594"/>
                  <a:pt x="69362" y="36583"/>
                </a:cubicBezTo>
                <a:cubicBezTo>
                  <a:pt x="67615" y="40573"/>
                  <a:pt x="63722" y="42107"/>
                  <a:pt x="60864" y="47347"/>
                </a:cubicBezTo>
                <a:cubicBezTo>
                  <a:pt x="58006" y="52588"/>
                  <a:pt x="50062" y="58195"/>
                  <a:pt x="52215" y="68026"/>
                </a:cubicBezTo>
                <a:cubicBezTo>
                  <a:pt x="54368" y="77858"/>
                  <a:pt x="70188" y="99951"/>
                  <a:pt x="73782" y="106336"/>
                </a:cubicBezTo>
              </a:path>
            </a:pathLst>
          </a:custGeom>
          <a:noFill/>
          <a:ln cap="flat" cmpd="sng" w="28575">
            <a:solidFill>
              <a:srgbClr val="00FF00"/>
            </a:solidFill>
            <a:prstDash val="solid"/>
            <a:round/>
            <a:headEnd len="med" w="med" type="none"/>
            <a:tailEnd len="med" w="med" type="none"/>
          </a:ln>
        </p:spPr>
      </p:sp>
      <p:sp>
        <p:nvSpPr>
          <p:cNvPr id="2820" name="Google Shape;2820;p150"/>
          <p:cNvSpPr/>
          <p:nvPr/>
        </p:nvSpPr>
        <p:spPr>
          <a:xfrm>
            <a:off x="2213050" y="1751002"/>
            <a:ext cx="4443825" cy="3209800"/>
          </a:xfrm>
          <a:custGeom>
            <a:rect b="b" l="l" r="r" t="t"/>
            <a:pathLst>
              <a:path extrusionOk="0" h="128392" w="177753">
                <a:moveTo>
                  <a:pt x="0" y="128392"/>
                </a:moveTo>
                <a:cubicBezTo>
                  <a:pt x="1535" y="121074"/>
                  <a:pt x="7838" y="95297"/>
                  <a:pt x="9207" y="84485"/>
                </a:cubicBezTo>
                <a:cubicBezTo>
                  <a:pt x="10576" y="73673"/>
                  <a:pt x="8569" y="70982"/>
                  <a:pt x="8215" y="63522"/>
                </a:cubicBezTo>
                <a:cubicBezTo>
                  <a:pt x="7861" y="56063"/>
                  <a:pt x="6539" y="45393"/>
                  <a:pt x="7082" y="39728"/>
                </a:cubicBezTo>
                <a:cubicBezTo>
                  <a:pt x="7625" y="34063"/>
                  <a:pt x="7295" y="33260"/>
                  <a:pt x="11473" y="29530"/>
                </a:cubicBezTo>
                <a:cubicBezTo>
                  <a:pt x="15651" y="25800"/>
                  <a:pt x="24929" y="22094"/>
                  <a:pt x="32152" y="17349"/>
                </a:cubicBezTo>
                <a:cubicBezTo>
                  <a:pt x="39375" y="12604"/>
                  <a:pt x="47448" y="3351"/>
                  <a:pt x="54813" y="1061"/>
                </a:cubicBezTo>
                <a:cubicBezTo>
                  <a:pt x="62178" y="-1229"/>
                  <a:pt x="73368" y="448"/>
                  <a:pt x="76342" y="3611"/>
                </a:cubicBezTo>
                <a:cubicBezTo>
                  <a:pt x="79316" y="6774"/>
                  <a:pt x="73603" y="12345"/>
                  <a:pt x="72659" y="20040"/>
                </a:cubicBezTo>
                <a:cubicBezTo>
                  <a:pt x="71715" y="27736"/>
                  <a:pt x="70984" y="36636"/>
                  <a:pt x="70677" y="49784"/>
                </a:cubicBezTo>
                <a:cubicBezTo>
                  <a:pt x="70370" y="62933"/>
                  <a:pt x="65365" y="91991"/>
                  <a:pt x="70818" y="98931"/>
                </a:cubicBezTo>
                <a:cubicBezTo>
                  <a:pt x="76271" y="105871"/>
                  <a:pt x="85572" y="91236"/>
                  <a:pt x="103394" y="91425"/>
                </a:cubicBezTo>
                <a:cubicBezTo>
                  <a:pt x="121217" y="91614"/>
                  <a:pt x="165360" y="98624"/>
                  <a:pt x="177753" y="100064"/>
                </a:cubicBezTo>
              </a:path>
            </a:pathLst>
          </a:custGeom>
          <a:noFill/>
          <a:ln cap="flat" cmpd="sng" w="28575">
            <a:solidFill>
              <a:srgbClr val="FF9900"/>
            </a:solidFill>
            <a:prstDash val="solid"/>
            <a:round/>
            <a:headEnd len="med" w="med" type="none"/>
            <a:tailEnd len="med" w="med" type="none"/>
          </a:ln>
        </p:spPr>
      </p:sp>
      <p:sp>
        <p:nvSpPr>
          <p:cNvPr id="2821" name="Google Shape;2821;p150"/>
          <p:cNvSpPr/>
          <p:nvPr/>
        </p:nvSpPr>
        <p:spPr>
          <a:xfrm>
            <a:off x="3901975" y="1589175"/>
            <a:ext cx="1596250" cy="2114150"/>
          </a:xfrm>
          <a:custGeom>
            <a:rect b="b" l="l" r="r" t="t"/>
            <a:pathLst>
              <a:path extrusionOk="0" h="84566" w="63850">
                <a:moveTo>
                  <a:pt x="0" y="0"/>
                </a:moveTo>
                <a:cubicBezTo>
                  <a:pt x="1939" y="1182"/>
                  <a:pt x="8514" y="2979"/>
                  <a:pt x="11635" y="7094"/>
                </a:cubicBezTo>
                <a:cubicBezTo>
                  <a:pt x="14757" y="11209"/>
                  <a:pt x="16743" y="18445"/>
                  <a:pt x="18729" y="24688"/>
                </a:cubicBezTo>
                <a:cubicBezTo>
                  <a:pt x="20715" y="30931"/>
                  <a:pt x="20810" y="37269"/>
                  <a:pt x="23553" y="44553"/>
                </a:cubicBezTo>
                <a:cubicBezTo>
                  <a:pt x="26296" y="51837"/>
                  <a:pt x="28472" y="61721"/>
                  <a:pt x="35188" y="68390"/>
                </a:cubicBezTo>
                <a:cubicBezTo>
                  <a:pt x="41904" y="75059"/>
                  <a:pt x="59073" y="81870"/>
                  <a:pt x="63850" y="84566"/>
                </a:cubicBezTo>
              </a:path>
            </a:pathLst>
          </a:custGeom>
          <a:noFill/>
          <a:ln cap="flat" cmpd="sng" w="76200">
            <a:solidFill>
              <a:srgbClr val="FF0000"/>
            </a:solidFill>
            <a:prstDash val="solid"/>
            <a:round/>
            <a:headEnd len="med" w="med" type="none"/>
            <a:tailEnd len="med" w="med" type="none"/>
          </a:ln>
        </p:spPr>
      </p:sp>
      <p:sp>
        <p:nvSpPr>
          <p:cNvPr id="2822" name="Google Shape;2822;p150"/>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823" name="Google Shape;2823;p150"/>
          <p:cNvSpPr/>
          <p:nvPr/>
        </p:nvSpPr>
        <p:spPr>
          <a:xfrm>
            <a:off x="3380800" y="2616925"/>
            <a:ext cx="981900" cy="1086300"/>
          </a:xfrm>
          <a:prstGeom prst="ellipse">
            <a:avLst/>
          </a:prstGeom>
          <a:noFill/>
          <a:ln cap="flat" cmpd="sng" w="2857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24" name="Google Shape;2824;p150"/>
          <p:cNvSpPr txBox="1"/>
          <p:nvPr/>
        </p:nvSpPr>
        <p:spPr>
          <a:xfrm>
            <a:off x="5710025" y="2244750"/>
            <a:ext cx="2685300" cy="16623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FF"/>
                </a:solidFill>
              </a:rPr>
              <a:t>Increasingly “agitated” HCRs building northward (on western edge of recovering cold pool)</a:t>
            </a:r>
            <a:endParaRPr b="1" sz="1600">
              <a:solidFill>
                <a:srgbClr val="0000FF"/>
              </a:solidFill>
            </a:endParaRPr>
          </a:p>
          <a:p>
            <a:pPr indent="0" lvl="0" marL="0" rtl="0" algn="l">
              <a:spcBef>
                <a:spcPts val="0"/>
              </a:spcBef>
              <a:spcAft>
                <a:spcPts val="0"/>
              </a:spcAft>
              <a:buNone/>
            </a:pPr>
            <a:r>
              <a:rPr b="1" lang="en" sz="1600">
                <a:solidFill>
                  <a:srgbClr val="0000FF"/>
                </a:solidFill>
              </a:rPr>
              <a:t>Zone of locally boosted SRH with CAPE</a:t>
            </a:r>
            <a:endParaRPr b="1" sz="1600">
              <a:solidFill>
                <a:srgbClr val="0000FF"/>
              </a:solidFill>
            </a:endParaRPr>
          </a:p>
        </p:txBody>
      </p:sp>
      <p:cxnSp>
        <p:nvCxnSpPr>
          <p:cNvPr id="2825" name="Google Shape;2825;p150"/>
          <p:cNvCxnSpPr/>
          <p:nvPr/>
        </p:nvCxnSpPr>
        <p:spPr>
          <a:xfrm flipH="1">
            <a:off x="4031525" y="3075900"/>
            <a:ext cx="1678500" cy="161400"/>
          </a:xfrm>
          <a:prstGeom prst="straightConnector1">
            <a:avLst/>
          </a:prstGeom>
          <a:noFill/>
          <a:ln cap="flat" cmpd="sng" w="38100">
            <a:solidFill>
              <a:srgbClr val="0000FF"/>
            </a:solidFill>
            <a:prstDash val="solid"/>
            <a:round/>
            <a:headEnd len="med" w="med" type="none"/>
            <a:tailEnd len="med" w="med" type="triangle"/>
          </a:ln>
        </p:spPr>
      </p:cxnSp>
      <p:sp>
        <p:nvSpPr>
          <p:cNvPr id="2826" name="Google Shape;2826;p150"/>
          <p:cNvSpPr/>
          <p:nvPr/>
        </p:nvSpPr>
        <p:spPr>
          <a:xfrm rot="-4839256">
            <a:off x="3765244" y="1554115"/>
            <a:ext cx="1017911" cy="1119019"/>
          </a:xfrm>
          <a:prstGeom prst="ellipse">
            <a:avLst/>
          </a:prstGeom>
          <a:noFill/>
          <a:ln cap="flat" cmpd="sng" w="28575">
            <a:solidFill>
              <a:srgbClr val="00FF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27" name="Google Shape;2827;p150"/>
          <p:cNvCxnSpPr>
            <a:stCxn id="2828" idx="1"/>
          </p:cNvCxnSpPr>
          <p:nvPr/>
        </p:nvCxnSpPr>
        <p:spPr>
          <a:xfrm flipH="1">
            <a:off x="4614125" y="1078025"/>
            <a:ext cx="718800" cy="994500"/>
          </a:xfrm>
          <a:prstGeom prst="straightConnector1">
            <a:avLst/>
          </a:prstGeom>
          <a:noFill/>
          <a:ln cap="flat" cmpd="sng" w="38100">
            <a:solidFill>
              <a:srgbClr val="00FF00"/>
            </a:solidFill>
            <a:prstDash val="solid"/>
            <a:round/>
            <a:headEnd len="med" w="med" type="none"/>
            <a:tailEnd len="med" w="med" type="triangle"/>
          </a:ln>
        </p:spPr>
      </p:cxnSp>
      <p:sp>
        <p:nvSpPr>
          <p:cNvPr id="2828" name="Google Shape;2828;p150"/>
          <p:cNvSpPr txBox="1"/>
          <p:nvPr/>
        </p:nvSpPr>
        <p:spPr>
          <a:xfrm>
            <a:off x="5332925" y="493175"/>
            <a:ext cx="2994900" cy="11697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FF00"/>
                </a:solidFill>
              </a:rPr>
              <a:t>Laminar billow clouds and stratus – Lower CAPE, but more “sheltered air” (high SRH) near warm front</a:t>
            </a:r>
            <a:endParaRPr b="1" sz="1600">
              <a:solidFill>
                <a:srgbClr val="00FF00"/>
              </a:solidFill>
            </a:endParaRPr>
          </a:p>
        </p:txBody>
      </p:sp>
      <p:sp>
        <p:nvSpPr>
          <p:cNvPr id="2829" name="Google Shape;2829;p150"/>
          <p:cNvSpPr/>
          <p:nvPr/>
        </p:nvSpPr>
        <p:spPr>
          <a:xfrm rot="-7084127">
            <a:off x="3118664" y="3979209"/>
            <a:ext cx="818012" cy="1201483"/>
          </a:xfrm>
          <a:prstGeom prst="ellipse">
            <a:avLst/>
          </a:prstGeom>
          <a:noFill/>
          <a:ln cap="flat" cmpd="sng" w="28575">
            <a:solidFill>
              <a:srgbClr val="98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30" name="Google Shape;2830;p150"/>
          <p:cNvSpPr txBox="1"/>
          <p:nvPr/>
        </p:nvSpPr>
        <p:spPr>
          <a:xfrm>
            <a:off x="152400" y="3597675"/>
            <a:ext cx="2345100" cy="9234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980000"/>
                </a:solidFill>
              </a:rPr>
              <a:t>Higher CAPE, but more mixed – slightly reduced SRH? </a:t>
            </a:r>
            <a:endParaRPr b="1" sz="1600">
              <a:solidFill>
                <a:srgbClr val="980000"/>
              </a:solidFill>
            </a:endParaRPr>
          </a:p>
        </p:txBody>
      </p:sp>
      <p:cxnSp>
        <p:nvCxnSpPr>
          <p:cNvPr id="2831" name="Google Shape;2831;p150"/>
          <p:cNvCxnSpPr/>
          <p:nvPr/>
        </p:nvCxnSpPr>
        <p:spPr>
          <a:xfrm>
            <a:off x="1800225" y="4356850"/>
            <a:ext cx="1507500" cy="256500"/>
          </a:xfrm>
          <a:prstGeom prst="straightConnector1">
            <a:avLst/>
          </a:prstGeom>
          <a:noFill/>
          <a:ln cap="flat" cmpd="sng" w="38100">
            <a:solidFill>
              <a:srgbClr val="980000"/>
            </a:solidFill>
            <a:prstDash val="solid"/>
            <a:round/>
            <a:headEnd len="med" w="med" type="none"/>
            <a:tailEnd len="med" w="med" type="triangle"/>
          </a:ln>
        </p:spPr>
      </p:cxnSp>
      <p:sp>
        <p:nvSpPr>
          <p:cNvPr id="2832" name="Google Shape;2832;p150"/>
          <p:cNvSpPr/>
          <p:nvPr/>
        </p:nvSpPr>
        <p:spPr>
          <a:xfrm>
            <a:off x="2432070" y="2660425"/>
            <a:ext cx="546275" cy="2305725"/>
          </a:xfrm>
          <a:custGeom>
            <a:rect b="b" l="l" r="r" t="t"/>
            <a:pathLst>
              <a:path extrusionOk="0" h="92229" w="21851">
                <a:moveTo>
                  <a:pt x="21851" y="0"/>
                </a:moveTo>
                <a:cubicBezTo>
                  <a:pt x="21331" y="7095"/>
                  <a:pt x="20811" y="30696"/>
                  <a:pt x="18730" y="42567"/>
                </a:cubicBezTo>
                <a:cubicBezTo>
                  <a:pt x="16649" y="54439"/>
                  <a:pt x="12487" y="62952"/>
                  <a:pt x="9365" y="71229"/>
                </a:cubicBezTo>
                <a:cubicBezTo>
                  <a:pt x="6243" y="79506"/>
                  <a:pt x="1561" y="88729"/>
                  <a:pt x="0" y="92229"/>
                </a:cubicBezTo>
              </a:path>
            </a:pathLst>
          </a:custGeom>
          <a:noFill/>
          <a:ln cap="flat" cmpd="sng" w="76200">
            <a:solidFill>
              <a:srgbClr val="00FFFF"/>
            </a:solidFill>
            <a:prstDash val="solid"/>
            <a:round/>
            <a:headEnd len="med" w="med" type="none"/>
            <a:tailEnd len="med" w="med" type="none"/>
          </a:ln>
        </p:spPr>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pic>
        <p:nvPicPr>
          <p:cNvPr id="2837" name="Google Shape;2837;p151"/>
          <p:cNvPicPr preferRelativeResize="0"/>
          <p:nvPr/>
        </p:nvPicPr>
        <p:blipFill>
          <a:blip r:embed="rId3">
            <a:alphaModFix/>
          </a:blip>
          <a:stretch>
            <a:fillRect/>
          </a:stretch>
        </p:blipFill>
        <p:spPr>
          <a:xfrm>
            <a:off x="152400" y="152400"/>
            <a:ext cx="8292603" cy="4838701"/>
          </a:xfrm>
          <a:prstGeom prst="rect">
            <a:avLst/>
          </a:prstGeom>
          <a:noFill/>
          <a:ln>
            <a:noFill/>
          </a:ln>
        </p:spPr>
      </p:pic>
      <p:sp>
        <p:nvSpPr>
          <p:cNvPr id="2838" name="Google Shape;2838;p151"/>
          <p:cNvSpPr/>
          <p:nvPr/>
        </p:nvSpPr>
        <p:spPr>
          <a:xfrm>
            <a:off x="2518550" y="2258085"/>
            <a:ext cx="1844550" cy="2715150"/>
          </a:xfrm>
          <a:custGeom>
            <a:rect b="b" l="l" r="r" t="t"/>
            <a:pathLst>
              <a:path extrusionOk="0" h="108606" w="73782">
                <a:moveTo>
                  <a:pt x="0" y="108606"/>
                </a:moveTo>
                <a:cubicBezTo>
                  <a:pt x="1230" y="103072"/>
                  <a:pt x="3642" y="89593"/>
                  <a:pt x="7378" y="75404"/>
                </a:cubicBezTo>
                <a:cubicBezTo>
                  <a:pt x="11114" y="61215"/>
                  <a:pt x="18461" y="35160"/>
                  <a:pt x="22418" y="23473"/>
                </a:cubicBezTo>
                <a:cubicBezTo>
                  <a:pt x="26375" y="11786"/>
                  <a:pt x="25988" y="9163"/>
                  <a:pt x="31121" y="5281"/>
                </a:cubicBezTo>
                <a:cubicBezTo>
                  <a:pt x="36254" y="1399"/>
                  <a:pt x="47385" y="-644"/>
                  <a:pt x="53216" y="182"/>
                </a:cubicBezTo>
                <a:cubicBezTo>
                  <a:pt x="59047" y="1008"/>
                  <a:pt x="63084" y="6367"/>
                  <a:pt x="66105" y="10238"/>
                </a:cubicBezTo>
                <a:cubicBezTo>
                  <a:pt x="69127" y="14109"/>
                  <a:pt x="70802" y="19019"/>
                  <a:pt x="71345" y="23410"/>
                </a:cubicBezTo>
                <a:cubicBezTo>
                  <a:pt x="71888" y="27801"/>
                  <a:pt x="71109" y="32594"/>
                  <a:pt x="69362" y="36583"/>
                </a:cubicBezTo>
                <a:cubicBezTo>
                  <a:pt x="67615" y="40573"/>
                  <a:pt x="63722" y="42107"/>
                  <a:pt x="60864" y="47347"/>
                </a:cubicBezTo>
                <a:cubicBezTo>
                  <a:pt x="58006" y="52588"/>
                  <a:pt x="50062" y="58195"/>
                  <a:pt x="52215" y="68026"/>
                </a:cubicBezTo>
                <a:cubicBezTo>
                  <a:pt x="54368" y="77858"/>
                  <a:pt x="70188" y="99951"/>
                  <a:pt x="73782" y="106336"/>
                </a:cubicBezTo>
              </a:path>
            </a:pathLst>
          </a:custGeom>
          <a:noFill/>
          <a:ln cap="flat" cmpd="sng" w="28575">
            <a:solidFill>
              <a:srgbClr val="00FF00"/>
            </a:solidFill>
            <a:prstDash val="solid"/>
            <a:round/>
            <a:headEnd len="med" w="med" type="none"/>
            <a:tailEnd len="med" w="med" type="none"/>
          </a:ln>
        </p:spPr>
      </p:sp>
      <p:sp>
        <p:nvSpPr>
          <p:cNvPr id="2839" name="Google Shape;2839;p151"/>
          <p:cNvSpPr/>
          <p:nvPr/>
        </p:nvSpPr>
        <p:spPr>
          <a:xfrm>
            <a:off x="2213050" y="1751002"/>
            <a:ext cx="4443825" cy="3209800"/>
          </a:xfrm>
          <a:custGeom>
            <a:rect b="b" l="l" r="r" t="t"/>
            <a:pathLst>
              <a:path extrusionOk="0" h="128392" w="177753">
                <a:moveTo>
                  <a:pt x="0" y="128392"/>
                </a:moveTo>
                <a:cubicBezTo>
                  <a:pt x="1535" y="121074"/>
                  <a:pt x="7838" y="95297"/>
                  <a:pt x="9207" y="84485"/>
                </a:cubicBezTo>
                <a:cubicBezTo>
                  <a:pt x="10576" y="73673"/>
                  <a:pt x="8569" y="70982"/>
                  <a:pt x="8215" y="63522"/>
                </a:cubicBezTo>
                <a:cubicBezTo>
                  <a:pt x="7861" y="56063"/>
                  <a:pt x="6539" y="45393"/>
                  <a:pt x="7082" y="39728"/>
                </a:cubicBezTo>
                <a:cubicBezTo>
                  <a:pt x="7625" y="34063"/>
                  <a:pt x="7295" y="33260"/>
                  <a:pt x="11473" y="29530"/>
                </a:cubicBezTo>
                <a:cubicBezTo>
                  <a:pt x="15651" y="25800"/>
                  <a:pt x="24929" y="22094"/>
                  <a:pt x="32152" y="17349"/>
                </a:cubicBezTo>
                <a:cubicBezTo>
                  <a:pt x="39375" y="12604"/>
                  <a:pt x="47448" y="3351"/>
                  <a:pt x="54813" y="1061"/>
                </a:cubicBezTo>
                <a:cubicBezTo>
                  <a:pt x="62178" y="-1229"/>
                  <a:pt x="73368" y="448"/>
                  <a:pt x="76342" y="3611"/>
                </a:cubicBezTo>
                <a:cubicBezTo>
                  <a:pt x="79316" y="6774"/>
                  <a:pt x="73603" y="12345"/>
                  <a:pt x="72659" y="20040"/>
                </a:cubicBezTo>
                <a:cubicBezTo>
                  <a:pt x="71715" y="27736"/>
                  <a:pt x="70984" y="36636"/>
                  <a:pt x="70677" y="49784"/>
                </a:cubicBezTo>
                <a:cubicBezTo>
                  <a:pt x="70370" y="62933"/>
                  <a:pt x="65365" y="91991"/>
                  <a:pt x="70818" y="98931"/>
                </a:cubicBezTo>
                <a:cubicBezTo>
                  <a:pt x="76271" y="105871"/>
                  <a:pt x="85572" y="91236"/>
                  <a:pt x="103394" y="91425"/>
                </a:cubicBezTo>
                <a:cubicBezTo>
                  <a:pt x="121217" y="91614"/>
                  <a:pt x="165360" y="98624"/>
                  <a:pt x="177753" y="100064"/>
                </a:cubicBezTo>
              </a:path>
            </a:pathLst>
          </a:custGeom>
          <a:noFill/>
          <a:ln cap="flat" cmpd="sng" w="28575">
            <a:solidFill>
              <a:srgbClr val="FF9900"/>
            </a:solidFill>
            <a:prstDash val="solid"/>
            <a:round/>
            <a:headEnd len="med" w="med" type="none"/>
            <a:tailEnd len="med" w="med" type="none"/>
          </a:ln>
        </p:spPr>
      </p:sp>
      <p:sp>
        <p:nvSpPr>
          <p:cNvPr id="2840" name="Google Shape;2840;p151"/>
          <p:cNvSpPr/>
          <p:nvPr/>
        </p:nvSpPr>
        <p:spPr>
          <a:xfrm>
            <a:off x="3901975" y="1589175"/>
            <a:ext cx="1596250" cy="2114150"/>
          </a:xfrm>
          <a:custGeom>
            <a:rect b="b" l="l" r="r" t="t"/>
            <a:pathLst>
              <a:path extrusionOk="0" h="84566" w="63850">
                <a:moveTo>
                  <a:pt x="0" y="0"/>
                </a:moveTo>
                <a:cubicBezTo>
                  <a:pt x="1939" y="1182"/>
                  <a:pt x="8514" y="2979"/>
                  <a:pt x="11635" y="7094"/>
                </a:cubicBezTo>
                <a:cubicBezTo>
                  <a:pt x="14757" y="11209"/>
                  <a:pt x="16743" y="18445"/>
                  <a:pt x="18729" y="24688"/>
                </a:cubicBezTo>
                <a:cubicBezTo>
                  <a:pt x="20715" y="30931"/>
                  <a:pt x="20810" y="37269"/>
                  <a:pt x="23553" y="44553"/>
                </a:cubicBezTo>
                <a:cubicBezTo>
                  <a:pt x="26296" y="51837"/>
                  <a:pt x="28472" y="61721"/>
                  <a:pt x="35188" y="68390"/>
                </a:cubicBezTo>
                <a:cubicBezTo>
                  <a:pt x="41904" y="75059"/>
                  <a:pt x="59073" y="81870"/>
                  <a:pt x="63850" y="84566"/>
                </a:cubicBezTo>
              </a:path>
            </a:pathLst>
          </a:custGeom>
          <a:noFill/>
          <a:ln cap="flat" cmpd="sng" w="76200">
            <a:solidFill>
              <a:srgbClr val="FF0000"/>
            </a:solidFill>
            <a:prstDash val="solid"/>
            <a:round/>
            <a:headEnd len="med" w="med" type="none"/>
            <a:tailEnd len="med" w="med" type="none"/>
          </a:ln>
        </p:spPr>
      </p:sp>
      <p:sp>
        <p:nvSpPr>
          <p:cNvPr id="2841" name="Google Shape;2841;p151"/>
          <p:cNvSpPr txBox="1"/>
          <p:nvPr/>
        </p:nvSpPr>
        <p:spPr>
          <a:xfrm>
            <a:off x="3497575" y="319250"/>
            <a:ext cx="8727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
              <a:solidFill>
                <a:schemeClr val="dk2"/>
              </a:solidFill>
            </a:endParaRPr>
          </a:p>
        </p:txBody>
      </p:sp>
      <p:sp>
        <p:nvSpPr>
          <p:cNvPr id="2842" name="Google Shape;2842;p151"/>
          <p:cNvSpPr/>
          <p:nvPr/>
        </p:nvSpPr>
        <p:spPr>
          <a:xfrm>
            <a:off x="3199345" y="1860725"/>
            <a:ext cx="628025" cy="3139050"/>
          </a:xfrm>
          <a:custGeom>
            <a:rect b="b" l="l" r="r" t="t"/>
            <a:pathLst>
              <a:path extrusionOk="0" h="125562" w="25121">
                <a:moveTo>
                  <a:pt x="916" y="125562"/>
                </a:moveTo>
                <a:cubicBezTo>
                  <a:pt x="765" y="121679"/>
                  <a:pt x="-93" y="108921"/>
                  <a:pt x="8" y="102265"/>
                </a:cubicBezTo>
                <a:cubicBezTo>
                  <a:pt x="109" y="95609"/>
                  <a:pt x="765" y="92281"/>
                  <a:pt x="1521" y="85625"/>
                </a:cubicBezTo>
                <a:cubicBezTo>
                  <a:pt x="2278" y="78969"/>
                  <a:pt x="3186" y="69690"/>
                  <a:pt x="4547" y="62328"/>
                </a:cubicBezTo>
                <a:cubicBezTo>
                  <a:pt x="5909" y="54966"/>
                  <a:pt x="6261" y="51839"/>
                  <a:pt x="9690" y="41451"/>
                </a:cubicBezTo>
                <a:cubicBezTo>
                  <a:pt x="13119" y="31063"/>
                  <a:pt x="22549" y="6909"/>
                  <a:pt x="25121" y="0"/>
                </a:cubicBezTo>
              </a:path>
            </a:pathLst>
          </a:custGeom>
          <a:noFill/>
          <a:ln cap="flat" cmpd="sng" w="76200">
            <a:solidFill>
              <a:srgbClr val="FF9900"/>
            </a:solidFill>
            <a:prstDash val="dash"/>
            <a:round/>
            <a:headEnd len="med" w="med" type="none"/>
            <a:tailEnd len="med" w="med" type="none"/>
          </a:ln>
        </p:spPr>
      </p:sp>
      <p:sp>
        <p:nvSpPr>
          <p:cNvPr id="2843" name="Google Shape;2843;p151"/>
          <p:cNvSpPr txBox="1"/>
          <p:nvPr/>
        </p:nvSpPr>
        <p:spPr>
          <a:xfrm>
            <a:off x="5233300" y="2340925"/>
            <a:ext cx="2156400" cy="677100"/>
          </a:xfrm>
          <a:prstGeom prst="rect">
            <a:avLst/>
          </a:prstGeom>
          <a:solidFill>
            <a:srgbClr val="7C7F80">
              <a:alpha val="60759"/>
            </a:srgbClr>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9900"/>
                </a:solidFill>
              </a:rPr>
              <a:t>Primary Heat/moisture Axis</a:t>
            </a:r>
            <a:endParaRPr b="1" sz="1600">
              <a:solidFill>
                <a:srgbClr val="FF9900"/>
              </a:solidFill>
            </a:endParaRPr>
          </a:p>
        </p:txBody>
      </p:sp>
      <p:cxnSp>
        <p:nvCxnSpPr>
          <p:cNvPr id="2844" name="Google Shape;2844;p151"/>
          <p:cNvCxnSpPr/>
          <p:nvPr/>
        </p:nvCxnSpPr>
        <p:spPr>
          <a:xfrm flipH="1">
            <a:off x="3396050" y="3018025"/>
            <a:ext cx="2390400" cy="764100"/>
          </a:xfrm>
          <a:prstGeom prst="straightConnector1">
            <a:avLst/>
          </a:prstGeom>
          <a:noFill/>
          <a:ln cap="flat" cmpd="sng" w="38100">
            <a:solidFill>
              <a:srgbClr val="FF9900"/>
            </a:solidFill>
            <a:prstDash val="solid"/>
            <a:round/>
            <a:headEnd len="med" w="med" type="none"/>
            <a:tailEnd len="med" w="med" type="triangle"/>
          </a:ln>
        </p:spPr>
      </p:cxnSp>
      <p:sp>
        <p:nvSpPr>
          <p:cNvPr id="2845" name="Google Shape;2845;p151"/>
          <p:cNvSpPr/>
          <p:nvPr/>
        </p:nvSpPr>
        <p:spPr>
          <a:xfrm>
            <a:off x="2432070" y="2660425"/>
            <a:ext cx="546275" cy="2305725"/>
          </a:xfrm>
          <a:custGeom>
            <a:rect b="b" l="l" r="r" t="t"/>
            <a:pathLst>
              <a:path extrusionOk="0" h="92229" w="21851">
                <a:moveTo>
                  <a:pt x="21851" y="0"/>
                </a:moveTo>
                <a:cubicBezTo>
                  <a:pt x="21331" y="7095"/>
                  <a:pt x="20811" y="30696"/>
                  <a:pt x="18730" y="42567"/>
                </a:cubicBezTo>
                <a:cubicBezTo>
                  <a:pt x="16649" y="54439"/>
                  <a:pt x="12487" y="62952"/>
                  <a:pt x="9365" y="71229"/>
                </a:cubicBezTo>
                <a:cubicBezTo>
                  <a:pt x="6243" y="79506"/>
                  <a:pt x="1561" y="88729"/>
                  <a:pt x="0" y="92229"/>
                </a:cubicBezTo>
              </a:path>
            </a:pathLst>
          </a:custGeom>
          <a:noFill/>
          <a:ln cap="flat" cmpd="sng" w="76200">
            <a:solidFill>
              <a:srgbClr val="00FFFF"/>
            </a:solidFill>
            <a:prstDash val="solid"/>
            <a:round/>
            <a:headEnd len="med" w="med" type="none"/>
            <a:tailEnd len="med" w="med" type="none"/>
          </a:ln>
        </p:spPr>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9" name="Shape 2849"/>
        <p:cNvGrpSpPr/>
        <p:nvPr/>
      </p:nvGrpSpPr>
      <p:grpSpPr>
        <a:xfrm>
          <a:off x="0" y="0"/>
          <a:ext cx="0" cy="0"/>
          <a:chOff x="0" y="0"/>
          <a:chExt cx="0" cy="0"/>
        </a:xfrm>
      </p:grpSpPr>
      <p:pic>
        <p:nvPicPr>
          <p:cNvPr id="2850" name="Google Shape;2850;p152"/>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851" name="Google Shape;2851;p152"/>
          <p:cNvSpPr txBox="1"/>
          <p:nvPr/>
        </p:nvSpPr>
        <p:spPr>
          <a:xfrm>
            <a:off x="2408189"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852" name="Google Shape;2852;p152"/>
          <p:cNvSpPr txBox="1"/>
          <p:nvPr/>
        </p:nvSpPr>
        <p:spPr>
          <a:xfrm>
            <a:off x="1830975" y="0"/>
            <a:ext cx="39954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Impressive heat axis developing amid richest boundary-layer moisture </a:t>
            </a:r>
            <a:endParaRPr sz="1800">
              <a:solidFill>
                <a:schemeClr val="dk1"/>
              </a:solidFill>
            </a:endParaRPr>
          </a:p>
          <a:p>
            <a:pPr indent="0" lvl="0" marL="0" rtl="0" algn="l">
              <a:spcBef>
                <a:spcPts val="0"/>
              </a:spcBef>
              <a:spcAft>
                <a:spcPts val="0"/>
              </a:spcAft>
              <a:buNone/>
            </a:pPr>
            <a:r>
              <a:rPr lang="en" sz="1800">
                <a:solidFill>
                  <a:schemeClr val="dk1"/>
                </a:solidFill>
              </a:rPr>
              <a:t>(~ lower 70s dewpoints)</a:t>
            </a:r>
            <a:endParaRPr sz="1800">
              <a:solidFill>
                <a:schemeClr val="dk1"/>
              </a:solidFill>
            </a:endParaRPr>
          </a:p>
        </p:txBody>
      </p:sp>
      <p:sp>
        <p:nvSpPr>
          <p:cNvPr id="2853" name="Google Shape;2853;p152"/>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854" name="Google Shape;2854;p152"/>
          <p:cNvSpPr/>
          <p:nvPr/>
        </p:nvSpPr>
        <p:spPr>
          <a:xfrm>
            <a:off x="3802859" y="2231375"/>
            <a:ext cx="137975" cy="1633825"/>
          </a:xfrm>
          <a:custGeom>
            <a:rect b="b" l="l" r="r" t="t"/>
            <a:pathLst>
              <a:path extrusionOk="0" h="65353" w="5519">
                <a:moveTo>
                  <a:pt x="4611" y="65353"/>
                </a:moveTo>
                <a:cubicBezTo>
                  <a:pt x="4258" y="63437"/>
                  <a:pt x="3150" y="57940"/>
                  <a:pt x="2494" y="53855"/>
                </a:cubicBezTo>
                <a:cubicBezTo>
                  <a:pt x="1839" y="49770"/>
                  <a:pt x="1082" y="45131"/>
                  <a:pt x="678" y="40845"/>
                </a:cubicBezTo>
                <a:cubicBezTo>
                  <a:pt x="275" y="36559"/>
                  <a:pt x="-179" y="32576"/>
                  <a:pt x="73" y="28138"/>
                </a:cubicBezTo>
                <a:cubicBezTo>
                  <a:pt x="325" y="23701"/>
                  <a:pt x="1283" y="18910"/>
                  <a:pt x="2191" y="14220"/>
                </a:cubicBezTo>
                <a:cubicBezTo>
                  <a:pt x="3099" y="9530"/>
                  <a:pt x="4964" y="2370"/>
                  <a:pt x="5519" y="0"/>
                </a:cubicBezTo>
              </a:path>
            </a:pathLst>
          </a:custGeom>
          <a:noFill/>
          <a:ln cap="flat" cmpd="sng" w="38100">
            <a:solidFill>
              <a:srgbClr val="FF9900"/>
            </a:solidFill>
            <a:prstDash val="dash"/>
            <a:round/>
            <a:headEnd len="med" w="med" type="none"/>
            <a:tailEnd len="med" w="med" type="none"/>
          </a:ln>
        </p:spPr>
      </p:sp>
      <p:sp>
        <p:nvSpPr>
          <p:cNvPr id="2855" name="Google Shape;2855;p152"/>
          <p:cNvSpPr txBox="1"/>
          <p:nvPr/>
        </p:nvSpPr>
        <p:spPr>
          <a:xfrm>
            <a:off x="4110425" y="3493425"/>
            <a:ext cx="1705200" cy="384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9900"/>
                </a:solidFill>
              </a:rPr>
              <a:t>Heat/moisture axis</a:t>
            </a:r>
            <a:endParaRPr b="1" sz="1300">
              <a:solidFill>
                <a:srgbClr val="FF9900"/>
              </a:solidFill>
            </a:endParaRPr>
          </a:p>
        </p:txBody>
      </p:sp>
      <p:sp>
        <p:nvSpPr>
          <p:cNvPr id="2856" name="Google Shape;2856;p152"/>
          <p:cNvSpPr txBox="1"/>
          <p:nvPr/>
        </p:nvSpPr>
        <p:spPr>
          <a:xfrm>
            <a:off x="4823250" y="2454650"/>
            <a:ext cx="1079400" cy="384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0000"/>
                </a:solidFill>
              </a:rPr>
              <a:t>Warm front </a:t>
            </a:r>
            <a:endParaRPr b="1" sz="1300">
              <a:solidFill>
                <a:srgbClr val="FF0000"/>
              </a:solidFill>
            </a:endParaRPr>
          </a:p>
        </p:txBody>
      </p:sp>
      <p:sp>
        <p:nvSpPr>
          <p:cNvPr id="2857" name="Google Shape;2857;p152"/>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2858" name="Google Shape;2858;p152"/>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859" name="Google Shape;2859;p152"/>
          <p:cNvSpPr txBox="1"/>
          <p:nvPr/>
        </p:nvSpPr>
        <p:spPr>
          <a:xfrm>
            <a:off x="2333925" y="3821350"/>
            <a:ext cx="1236900" cy="785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rPr>
              <a:t>Pre-frontal confluence zone</a:t>
            </a:r>
            <a:endParaRPr b="1" sz="13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3" name="Shape 2863"/>
        <p:cNvGrpSpPr/>
        <p:nvPr/>
      </p:nvGrpSpPr>
      <p:grpSpPr>
        <a:xfrm>
          <a:off x="0" y="0"/>
          <a:ext cx="0" cy="0"/>
          <a:chOff x="0" y="0"/>
          <a:chExt cx="0" cy="0"/>
        </a:xfrm>
      </p:grpSpPr>
      <p:pic>
        <p:nvPicPr>
          <p:cNvPr id="2864" name="Google Shape;2864;p153"/>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865" name="Google Shape;2865;p153"/>
          <p:cNvSpPr txBox="1"/>
          <p:nvPr/>
        </p:nvSpPr>
        <p:spPr>
          <a:xfrm>
            <a:off x="2408189"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866" name="Google Shape;2866;p153"/>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867" name="Google Shape;2867;p153"/>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2868" name="Google Shape;2868;p153"/>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869" name="Google Shape;2869;p153"/>
          <p:cNvSpPr txBox="1"/>
          <p:nvPr/>
        </p:nvSpPr>
        <p:spPr>
          <a:xfrm>
            <a:off x="4970650" y="1861925"/>
            <a:ext cx="3349800" cy="1585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rPr>
              <a:t>Mesoanalysis Tip:</a:t>
            </a:r>
            <a:endParaRPr b="1" sz="1300">
              <a:solidFill>
                <a:schemeClr val="dk1"/>
              </a:solidFill>
            </a:endParaRPr>
          </a:p>
          <a:p>
            <a:pPr indent="0" lvl="0" marL="0" rtl="0" algn="l">
              <a:spcBef>
                <a:spcPts val="0"/>
              </a:spcBef>
              <a:spcAft>
                <a:spcPts val="0"/>
              </a:spcAft>
              <a:buNone/>
            </a:pPr>
            <a:r>
              <a:rPr lang="en" sz="1300">
                <a:solidFill>
                  <a:schemeClr val="dk1"/>
                </a:solidFill>
              </a:rPr>
              <a:t>Pay attention to temp gradients like these (always compare to surface obs)!</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n" sz="1300">
                <a:solidFill>
                  <a:schemeClr val="dk1"/>
                </a:solidFill>
              </a:rPr>
              <a:t>These can indicate baroclinic zones (mesoscale ascent) and possibly overlapping low-level shear/CAPE</a:t>
            </a:r>
            <a:endParaRPr sz="1300">
              <a:solidFill>
                <a:schemeClr val="dk1"/>
              </a:solidFill>
            </a:endParaRPr>
          </a:p>
        </p:txBody>
      </p:sp>
      <p:sp>
        <p:nvSpPr>
          <p:cNvPr id="2870" name="Google Shape;2870;p153"/>
          <p:cNvSpPr/>
          <p:nvPr/>
        </p:nvSpPr>
        <p:spPr>
          <a:xfrm>
            <a:off x="3802859" y="2231375"/>
            <a:ext cx="137975" cy="1633825"/>
          </a:xfrm>
          <a:custGeom>
            <a:rect b="b" l="l" r="r" t="t"/>
            <a:pathLst>
              <a:path extrusionOk="0" h="65353" w="5519">
                <a:moveTo>
                  <a:pt x="4611" y="65353"/>
                </a:moveTo>
                <a:cubicBezTo>
                  <a:pt x="4258" y="63437"/>
                  <a:pt x="3150" y="57940"/>
                  <a:pt x="2494" y="53855"/>
                </a:cubicBezTo>
                <a:cubicBezTo>
                  <a:pt x="1839" y="49770"/>
                  <a:pt x="1082" y="45131"/>
                  <a:pt x="678" y="40845"/>
                </a:cubicBezTo>
                <a:cubicBezTo>
                  <a:pt x="275" y="36559"/>
                  <a:pt x="-179" y="32576"/>
                  <a:pt x="73" y="28138"/>
                </a:cubicBezTo>
                <a:cubicBezTo>
                  <a:pt x="325" y="23701"/>
                  <a:pt x="1283" y="18910"/>
                  <a:pt x="2191" y="14220"/>
                </a:cubicBezTo>
                <a:cubicBezTo>
                  <a:pt x="3099" y="9530"/>
                  <a:pt x="4964" y="2370"/>
                  <a:pt x="5519" y="0"/>
                </a:cubicBezTo>
              </a:path>
            </a:pathLst>
          </a:custGeom>
          <a:noFill/>
          <a:ln cap="flat" cmpd="sng" w="38100">
            <a:solidFill>
              <a:srgbClr val="FF9900"/>
            </a:solidFill>
            <a:prstDash val="dash"/>
            <a:round/>
            <a:headEnd len="med" w="med" type="none"/>
            <a:tailEnd len="med" w="med" type="none"/>
          </a:ln>
        </p:spPr>
      </p:sp>
      <p:sp>
        <p:nvSpPr>
          <p:cNvPr id="2871" name="Google Shape;2871;p153"/>
          <p:cNvSpPr/>
          <p:nvPr/>
        </p:nvSpPr>
        <p:spPr>
          <a:xfrm>
            <a:off x="3865200" y="2738525"/>
            <a:ext cx="587423" cy="729555"/>
          </a:xfrm>
          <a:custGeom>
            <a:rect b="b" l="l" r="r" t="t"/>
            <a:pathLst>
              <a:path extrusionOk="0" h="27520" w="18101">
                <a:moveTo>
                  <a:pt x="7615" y="24041"/>
                </a:moveTo>
                <a:cubicBezTo>
                  <a:pt x="6153" y="22226"/>
                  <a:pt x="2824" y="18797"/>
                  <a:pt x="1563" y="16477"/>
                </a:cubicBezTo>
                <a:cubicBezTo>
                  <a:pt x="302" y="14157"/>
                  <a:pt x="-50" y="12594"/>
                  <a:pt x="51" y="10123"/>
                </a:cubicBezTo>
                <a:cubicBezTo>
                  <a:pt x="152" y="7652"/>
                  <a:pt x="505" y="3315"/>
                  <a:pt x="2169" y="1651"/>
                </a:cubicBezTo>
                <a:cubicBezTo>
                  <a:pt x="3833" y="-13"/>
                  <a:pt x="7463" y="-63"/>
                  <a:pt x="10035" y="139"/>
                </a:cubicBezTo>
                <a:cubicBezTo>
                  <a:pt x="12607" y="341"/>
                  <a:pt x="16490" y="1652"/>
                  <a:pt x="17599" y="2862"/>
                </a:cubicBezTo>
                <a:cubicBezTo>
                  <a:pt x="18708" y="4072"/>
                  <a:pt x="17649" y="5988"/>
                  <a:pt x="16691" y="7400"/>
                </a:cubicBezTo>
                <a:cubicBezTo>
                  <a:pt x="15733" y="8812"/>
                  <a:pt x="12758" y="10022"/>
                  <a:pt x="11850" y="11333"/>
                </a:cubicBezTo>
                <a:cubicBezTo>
                  <a:pt x="10942" y="12644"/>
                  <a:pt x="10741" y="13653"/>
                  <a:pt x="11245" y="15267"/>
                </a:cubicBezTo>
                <a:cubicBezTo>
                  <a:pt x="11749" y="16881"/>
                  <a:pt x="14372" y="19250"/>
                  <a:pt x="14876" y="21015"/>
                </a:cubicBezTo>
                <a:cubicBezTo>
                  <a:pt x="15380" y="22780"/>
                  <a:pt x="15027" y="24797"/>
                  <a:pt x="14271" y="25856"/>
                </a:cubicBezTo>
                <a:cubicBezTo>
                  <a:pt x="13515" y="26915"/>
                  <a:pt x="11447" y="27672"/>
                  <a:pt x="10338" y="27369"/>
                </a:cubicBezTo>
                <a:cubicBezTo>
                  <a:pt x="9229" y="27067"/>
                  <a:pt x="9078" y="25856"/>
                  <a:pt x="7615" y="24041"/>
                </a:cubicBezTo>
                <a:close/>
              </a:path>
            </a:pathLst>
          </a:custGeom>
          <a:noFill/>
          <a:ln cap="flat" cmpd="sng" w="28575">
            <a:solidFill>
              <a:schemeClr val="dk1"/>
            </a:solidFill>
            <a:prstDash val="solid"/>
            <a:round/>
            <a:headEnd len="med" w="med" type="none"/>
            <a:tailEnd len="med" w="med" type="none"/>
          </a:ln>
        </p:spPr>
      </p:sp>
      <p:sp>
        <p:nvSpPr>
          <p:cNvPr id="2872" name="Google Shape;2872;p153"/>
          <p:cNvSpPr/>
          <p:nvPr/>
        </p:nvSpPr>
        <p:spPr>
          <a:xfrm>
            <a:off x="3831025" y="2369500"/>
            <a:ext cx="618596" cy="400229"/>
          </a:xfrm>
          <a:custGeom>
            <a:rect b="b" l="l" r="r" t="t"/>
            <a:pathLst>
              <a:path extrusionOk="0" h="23905" w="16540">
                <a:moveTo>
                  <a:pt x="3126" y="19316"/>
                </a:moveTo>
                <a:cubicBezTo>
                  <a:pt x="2118" y="17501"/>
                  <a:pt x="2117" y="14425"/>
                  <a:pt x="1613" y="12357"/>
                </a:cubicBezTo>
                <a:cubicBezTo>
                  <a:pt x="1109" y="10290"/>
                  <a:pt x="-101" y="8827"/>
                  <a:pt x="101" y="6911"/>
                </a:cubicBezTo>
                <a:cubicBezTo>
                  <a:pt x="303" y="4995"/>
                  <a:pt x="1463" y="1818"/>
                  <a:pt x="2824" y="860"/>
                </a:cubicBezTo>
                <a:cubicBezTo>
                  <a:pt x="4186" y="-98"/>
                  <a:pt x="7009" y="-551"/>
                  <a:pt x="8270" y="1163"/>
                </a:cubicBezTo>
                <a:cubicBezTo>
                  <a:pt x="9531" y="2878"/>
                  <a:pt x="9027" y="7970"/>
                  <a:pt x="10388" y="11147"/>
                </a:cubicBezTo>
                <a:cubicBezTo>
                  <a:pt x="11750" y="14324"/>
                  <a:pt x="16036" y="18157"/>
                  <a:pt x="16439" y="20224"/>
                </a:cubicBezTo>
                <a:cubicBezTo>
                  <a:pt x="16842" y="22292"/>
                  <a:pt x="14271" y="23048"/>
                  <a:pt x="12808" y="23552"/>
                </a:cubicBezTo>
                <a:cubicBezTo>
                  <a:pt x="11346" y="24056"/>
                  <a:pt x="9278" y="23955"/>
                  <a:pt x="7664" y="23249"/>
                </a:cubicBezTo>
                <a:cubicBezTo>
                  <a:pt x="6050" y="22543"/>
                  <a:pt x="4135" y="21131"/>
                  <a:pt x="3126" y="19316"/>
                </a:cubicBezTo>
                <a:close/>
              </a:path>
            </a:pathLst>
          </a:custGeom>
          <a:noFill/>
          <a:ln cap="flat" cmpd="sng" w="28575">
            <a:solidFill>
              <a:schemeClr val="dk1"/>
            </a:solidFill>
            <a:prstDash val="solid"/>
            <a:round/>
            <a:headEnd len="med" w="med" type="none"/>
            <a:tailEnd len="med" w="med" type="none"/>
          </a:ln>
        </p:spPr>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6" name="Shape 2876"/>
        <p:cNvGrpSpPr/>
        <p:nvPr/>
      </p:nvGrpSpPr>
      <p:grpSpPr>
        <a:xfrm>
          <a:off x="0" y="0"/>
          <a:ext cx="0" cy="0"/>
          <a:chOff x="0" y="0"/>
          <a:chExt cx="0" cy="0"/>
        </a:xfrm>
      </p:grpSpPr>
      <p:sp>
        <p:nvSpPr>
          <p:cNvPr id="2877" name="Google Shape;2877;p154"/>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2878" name="Google Shape;2878;p154"/>
          <p:cNvSpPr txBox="1"/>
          <p:nvPr/>
        </p:nvSpPr>
        <p:spPr>
          <a:xfrm>
            <a:off x="2665098" y="471149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pic>
        <p:nvPicPr>
          <p:cNvPr id="2879" name="Google Shape;2879;p154"/>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880" name="Google Shape;2880;p154"/>
          <p:cNvSpPr txBox="1"/>
          <p:nvPr/>
        </p:nvSpPr>
        <p:spPr>
          <a:xfrm>
            <a:off x="2564669"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881" name="Google Shape;2881;p154"/>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882" name="Google Shape;2882;p154"/>
          <p:cNvSpPr txBox="1"/>
          <p:nvPr/>
        </p:nvSpPr>
        <p:spPr>
          <a:xfrm>
            <a:off x="4147875" y="3520050"/>
            <a:ext cx="2894700" cy="5850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FF9900"/>
                </a:solidFill>
              </a:rPr>
              <a:t>Steepened boundary-layer lapse rates aligned with heat axis</a:t>
            </a:r>
            <a:endParaRPr b="1" sz="1300">
              <a:solidFill>
                <a:srgbClr val="FF9900"/>
              </a:solidFill>
            </a:endParaRPr>
          </a:p>
        </p:txBody>
      </p:sp>
      <p:sp>
        <p:nvSpPr>
          <p:cNvPr id="2883" name="Google Shape;2883;p154"/>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884" name="Google Shape;2884;p154"/>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2885" name="Google Shape;2885;p154"/>
          <p:cNvSpPr txBox="1"/>
          <p:nvPr/>
        </p:nvSpPr>
        <p:spPr>
          <a:xfrm>
            <a:off x="2181525" y="3821350"/>
            <a:ext cx="1236900" cy="785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rPr>
              <a:t>Pre-frontal confluence zone</a:t>
            </a:r>
            <a:endParaRPr b="1" sz="1300">
              <a:solidFill>
                <a:schemeClr val="dk1"/>
              </a:solidFill>
            </a:endParaRPr>
          </a:p>
        </p:txBody>
      </p:sp>
      <p:sp>
        <p:nvSpPr>
          <p:cNvPr id="2886" name="Google Shape;2886;p154"/>
          <p:cNvSpPr/>
          <p:nvPr/>
        </p:nvSpPr>
        <p:spPr>
          <a:xfrm>
            <a:off x="3802859" y="2231375"/>
            <a:ext cx="137975" cy="1633825"/>
          </a:xfrm>
          <a:custGeom>
            <a:rect b="b" l="l" r="r" t="t"/>
            <a:pathLst>
              <a:path extrusionOk="0" h="65353" w="5519">
                <a:moveTo>
                  <a:pt x="4611" y="65353"/>
                </a:moveTo>
                <a:cubicBezTo>
                  <a:pt x="4258" y="63437"/>
                  <a:pt x="3150" y="57940"/>
                  <a:pt x="2494" y="53855"/>
                </a:cubicBezTo>
                <a:cubicBezTo>
                  <a:pt x="1839" y="49770"/>
                  <a:pt x="1082" y="45131"/>
                  <a:pt x="678" y="40845"/>
                </a:cubicBezTo>
                <a:cubicBezTo>
                  <a:pt x="275" y="36559"/>
                  <a:pt x="-179" y="32576"/>
                  <a:pt x="73" y="28138"/>
                </a:cubicBezTo>
                <a:cubicBezTo>
                  <a:pt x="325" y="23701"/>
                  <a:pt x="1283" y="18910"/>
                  <a:pt x="2191" y="14220"/>
                </a:cubicBezTo>
                <a:cubicBezTo>
                  <a:pt x="3099" y="9530"/>
                  <a:pt x="4964" y="2370"/>
                  <a:pt x="5519" y="0"/>
                </a:cubicBezTo>
              </a:path>
            </a:pathLst>
          </a:custGeom>
          <a:noFill/>
          <a:ln cap="flat" cmpd="sng" w="38100">
            <a:solidFill>
              <a:srgbClr val="FF9900"/>
            </a:solidFill>
            <a:prstDash val="dash"/>
            <a:round/>
            <a:headEnd len="med" w="med" type="none"/>
            <a:tailEnd len="med" w="med" type="none"/>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8"/>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256" name="Google Shape;256;p38"/>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storm motion</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deep-layer shear</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grpSp>
        <p:nvGrpSpPr>
          <p:cNvPr id="257" name="Google Shape;257;p38"/>
          <p:cNvGrpSpPr/>
          <p:nvPr/>
        </p:nvGrpSpPr>
        <p:grpSpPr>
          <a:xfrm>
            <a:off x="4371530" y="979286"/>
            <a:ext cx="1609763" cy="3808415"/>
            <a:chOff x="4371530" y="979286"/>
            <a:chExt cx="1609763" cy="3808415"/>
          </a:xfrm>
        </p:grpSpPr>
        <p:sp>
          <p:nvSpPr>
            <p:cNvPr id="258" name="Google Shape;258;p38"/>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259" name="Google Shape;259;p38"/>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8"/>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8"/>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8"/>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8"/>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8"/>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8"/>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8"/>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8"/>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8"/>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8"/>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8"/>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8"/>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8"/>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8"/>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8"/>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5" name="Google Shape;275;p38"/>
          <p:cNvSpPr txBox="1"/>
          <p:nvPr/>
        </p:nvSpPr>
        <p:spPr>
          <a:xfrm>
            <a:off x="6218600" y="871625"/>
            <a:ext cx="23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Boundary = zone of ascent</a:t>
            </a:r>
            <a:endParaRPr>
              <a:solidFill>
                <a:srgbClr val="E69138"/>
              </a:solidFill>
            </a:endParaRPr>
          </a:p>
        </p:txBody>
      </p:sp>
      <p:sp>
        <p:nvSpPr>
          <p:cNvPr id="276" name="Google Shape;276;p38"/>
          <p:cNvSpPr txBox="1"/>
          <p:nvPr/>
        </p:nvSpPr>
        <p:spPr>
          <a:xfrm>
            <a:off x="6218600" y="1147775"/>
            <a:ext cx="25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Boundary Motion (B) = (0,0)</a:t>
            </a:r>
            <a:endParaRPr>
              <a:solidFill>
                <a:srgbClr val="E69138"/>
              </a:solidFill>
            </a:endParaRPr>
          </a:p>
        </p:txBody>
      </p:sp>
      <p:cxnSp>
        <p:nvCxnSpPr>
          <p:cNvPr id="277" name="Google Shape;277;p38"/>
          <p:cNvCxnSpPr/>
          <p:nvPr/>
        </p:nvCxnSpPr>
        <p:spPr>
          <a:xfrm flipH="1" rot="10800000">
            <a:off x="5561175" y="2668375"/>
            <a:ext cx="1368900" cy="7800"/>
          </a:xfrm>
          <a:prstGeom prst="straightConnector1">
            <a:avLst/>
          </a:prstGeom>
          <a:noFill/>
          <a:ln cap="flat" cmpd="sng" w="28575">
            <a:solidFill>
              <a:schemeClr val="lt1"/>
            </a:solidFill>
            <a:prstDash val="solid"/>
            <a:round/>
            <a:headEnd len="med" w="med" type="none"/>
            <a:tailEnd len="med" w="med" type="triangle"/>
          </a:ln>
        </p:spPr>
      </p:cxnSp>
      <p:sp>
        <p:nvSpPr>
          <p:cNvPr id="278" name="Google Shape;278;p38"/>
          <p:cNvSpPr txBox="1"/>
          <p:nvPr/>
        </p:nvSpPr>
        <p:spPr>
          <a:xfrm>
            <a:off x="6292225" y="2832775"/>
            <a:ext cx="350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3F3F3"/>
                </a:solidFill>
              </a:rPr>
              <a:t>storm motion (c) = (20,0)</a:t>
            </a:r>
            <a:endParaRPr>
              <a:solidFill>
                <a:srgbClr val="F3F3F3"/>
              </a:solidFill>
            </a:endParaRPr>
          </a:p>
        </p:txBody>
      </p:sp>
      <p:sp>
        <p:nvSpPr>
          <p:cNvPr id="279" name="Google Shape;279;p38"/>
          <p:cNvSpPr txBox="1"/>
          <p:nvPr/>
        </p:nvSpPr>
        <p:spPr>
          <a:xfrm>
            <a:off x="5277675" y="4253775"/>
            <a:ext cx="19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Cb = (20,0)</a:t>
            </a:r>
            <a:endParaRPr>
              <a:solidFill>
                <a:srgbClr val="E06666"/>
              </a:solidFill>
            </a:endParaRPr>
          </a:p>
        </p:txBody>
      </p:sp>
      <p:sp>
        <p:nvSpPr>
          <p:cNvPr id="280" name="Google Shape;280;p38"/>
          <p:cNvSpPr txBox="1"/>
          <p:nvPr/>
        </p:nvSpPr>
        <p:spPr>
          <a:xfrm>
            <a:off x="5266100" y="3648550"/>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Boundary-relative storm motion (Cb) =</a:t>
            </a:r>
            <a:r>
              <a:rPr lang="en">
                <a:solidFill>
                  <a:srgbClr val="EA9999"/>
                </a:solidFill>
              </a:rPr>
              <a:t> </a:t>
            </a:r>
            <a:r>
              <a:rPr lang="en">
                <a:solidFill>
                  <a:srgbClr val="EFEFEF"/>
                </a:solidFill>
              </a:rPr>
              <a:t>c</a:t>
            </a:r>
            <a:r>
              <a:rPr lang="en">
                <a:solidFill>
                  <a:srgbClr val="EA9999"/>
                </a:solidFill>
              </a:rPr>
              <a:t> - </a:t>
            </a:r>
            <a:r>
              <a:rPr lang="en">
                <a:solidFill>
                  <a:srgbClr val="E69138"/>
                </a:solidFill>
              </a:rPr>
              <a:t>B</a:t>
            </a:r>
            <a:endParaRPr>
              <a:solidFill>
                <a:srgbClr val="E69138"/>
              </a:solidFill>
            </a:endParaRPr>
          </a:p>
        </p:txBody>
      </p:sp>
      <p:sp>
        <p:nvSpPr>
          <p:cNvPr id="281" name="Google Shape;281;p38"/>
          <p:cNvSpPr txBox="1"/>
          <p:nvPr/>
        </p:nvSpPr>
        <p:spPr>
          <a:xfrm>
            <a:off x="5266100" y="3953350"/>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Cb =</a:t>
            </a:r>
            <a:r>
              <a:rPr lang="en">
                <a:solidFill>
                  <a:srgbClr val="EA9999"/>
                </a:solidFill>
              </a:rPr>
              <a:t> </a:t>
            </a:r>
            <a:r>
              <a:rPr lang="en">
                <a:solidFill>
                  <a:srgbClr val="E06666"/>
                </a:solidFill>
              </a:rPr>
              <a:t>((</a:t>
            </a:r>
            <a:r>
              <a:rPr lang="en">
                <a:solidFill>
                  <a:srgbClr val="EFEFEF"/>
                </a:solidFill>
              </a:rPr>
              <a:t>20- </a:t>
            </a:r>
            <a:r>
              <a:rPr lang="en">
                <a:solidFill>
                  <a:srgbClr val="E69138"/>
                </a:solidFill>
              </a:rPr>
              <a:t>0</a:t>
            </a:r>
            <a:r>
              <a:rPr lang="en">
                <a:solidFill>
                  <a:srgbClr val="E06666"/>
                </a:solidFill>
              </a:rPr>
              <a:t>),</a:t>
            </a:r>
            <a:r>
              <a:rPr lang="en">
                <a:solidFill>
                  <a:srgbClr val="EFEFEF"/>
                </a:solidFill>
              </a:rPr>
              <a:t> </a:t>
            </a:r>
            <a:r>
              <a:rPr lang="en">
                <a:solidFill>
                  <a:srgbClr val="E06666"/>
                </a:solidFill>
              </a:rPr>
              <a:t>(</a:t>
            </a:r>
            <a:r>
              <a:rPr lang="en">
                <a:solidFill>
                  <a:srgbClr val="EFEFEF"/>
                </a:solidFill>
              </a:rPr>
              <a:t>0 -</a:t>
            </a:r>
            <a:r>
              <a:rPr lang="en">
                <a:solidFill>
                  <a:srgbClr val="EA9999"/>
                </a:solidFill>
              </a:rPr>
              <a:t> </a:t>
            </a:r>
            <a:r>
              <a:rPr lang="en">
                <a:solidFill>
                  <a:srgbClr val="E69138"/>
                </a:solidFill>
              </a:rPr>
              <a:t>0</a:t>
            </a:r>
            <a:r>
              <a:rPr lang="en">
                <a:solidFill>
                  <a:srgbClr val="E06666"/>
                </a:solidFill>
              </a:rPr>
              <a:t>))</a:t>
            </a:r>
            <a:endParaRPr>
              <a:solidFill>
                <a:srgbClr val="E06666"/>
              </a:solidFill>
            </a:endParaRPr>
          </a:p>
        </p:txBody>
      </p:sp>
      <p:sp>
        <p:nvSpPr>
          <p:cNvPr id="282" name="Google Shape;282;p38"/>
          <p:cNvSpPr txBox="1"/>
          <p:nvPr/>
        </p:nvSpPr>
        <p:spPr>
          <a:xfrm>
            <a:off x="6311425" y="1770000"/>
            <a:ext cx="14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U components</a:t>
            </a:r>
            <a:endParaRPr/>
          </a:p>
        </p:txBody>
      </p:sp>
      <p:sp>
        <p:nvSpPr>
          <p:cNvPr id="283" name="Google Shape;283;p38"/>
          <p:cNvSpPr txBox="1"/>
          <p:nvPr/>
        </p:nvSpPr>
        <p:spPr>
          <a:xfrm>
            <a:off x="7759225" y="2074800"/>
            <a:ext cx="14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 components</a:t>
            </a:r>
            <a:endParaRPr/>
          </a:p>
        </p:txBody>
      </p:sp>
      <p:cxnSp>
        <p:nvCxnSpPr>
          <p:cNvPr id="284" name="Google Shape;284;p38"/>
          <p:cNvCxnSpPr>
            <a:stCxn id="282" idx="0"/>
          </p:cNvCxnSpPr>
          <p:nvPr/>
        </p:nvCxnSpPr>
        <p:spPr>
          <a:xfrm flipH="1" rot="10800000">
            <a:off x="7023025" y="1446300"/>
            <a:ext cx="1082700" cy="323700"/>
          </a:xfrm>
          <a:prstGeom prst="straightConnector1">
            <a:avLst/>
          </a:prstGeom>
          <a:noFill/>
          <a:ln cap="flat" cmpd="sng" w="9525">
            <a:solidFill>
              <a:schemeClr val="dk1"/>
            </a:solidFill>
            <a:prstDash val="solid"/>
            <a:round/>
            <a:headEnd len="med" w="med" type="none"/>
            <a:tailEnd len="med" w="med" type="triangle"/>
          </a:ln>
        </p:spPr>
      </p:cxnSp>
      <p:cxnSp>
        <p:nvCxnSpPr>
          <p:cNvPr id="285" name="Google Shape;285;p38"/>
          <p:cNvCxnSpPr>
            <a:stCxn id="282" idx="2"/>
          </p:cNvCxnSpPr>
          <p:nvPr/>
        </p:nvCxnSpPr>
        <p:spPr>
          <a:xfrm>
            <a:off x="7023025" y="2170200"/>
            <a:ext cx="873900" cy="714900"/>
          </a:xfrm>
          <a:prstGeom prst="straightConnector1">
            <a:avLst/>
          </a:prstGeom>
          <a:noFill/>
          <a:ln cap="flat" cmpd="sng" w="9525">
            <a:solidFill>
              <a:schemeClr val="dk1"/>
            </a:solidFill>
            <a:prstDash val="solid"/>
            <a:round/>
            <a:headEnd len="med" w="med" type="none"/>
            <a:tailEnd len="med" w="med" type="triangle"/>
          </a:ln>
        </p:spPr>
      </p:cxnSp>
      <p:cxnSp>
        <p:nvCxnSpPr>
          <p:cNvPr id="286" name="Google Shape;286;p38"/>
          <p:cNvCxnSpPr>
            <a:stCxn id="283" idx="0"/>
          </p:cNvCxnSpPr>
          <p:nvPr/>
        </p:nvCxnSpPr>
        <p:spPr>
          <a:xfrm rot="10800000">
            <a:off x="8415325" y="1477200"/>
            <a:ext cx="55500" cy="597600"/>
          </a:xfrm>
          <a:prstGeom prst="straightConnector1">
            <a:avLst/>
          </a:prstGeom>
          <a:noFill/>
          <a:ln cap="flat" cmpd="sng" w="9525">
            <a:solidFill>
              <a:schemeClr val="dk1"/>
            </a:solidFill>
            <a:prstDash val="solid"/>
            <a:round/>
            <a:headEnd len="med" w="med" type="none"/>
            <a:tailEnd len="med" w="med" type="triangle"/>
          </a:ln>
        </p:spPr>
      </p:cxnSp>
      <p:cxnSp>
        <p:nvCxnSpPr>
          <p:cNvPr id="287" name="Google Shape;287;p38"/>
          <p:cNvCxnSpPr>
            <a:stCxn id="283" idx="2"/>
          </p:cNvCxnSpPr>
          <p:nvPr/>
        </p:nvCxnSpPr>
        <p:spPr>
          <a:xfrm flipH="1">
            <a:off x="8245225" y="2475000"/>
            <a:ext cx="225600" cy="410100"/>
          </a:xfrm>
          <a:prstGeom prst="straightConnector1">
            <a:avLst/>
          </a:prstGeom>
          <a:noFill/>
          <a:ln cap="flat" cmpd="sng" w="9525">
            <a:solidFill>
              <a:schemeClr val="dk1"/>
            </a:solidFill>
            <a:prstDash val="solid"/>
            <a:round/>
            <a:headEnd len="med" w="med" type="none"/>
            <a:tailEnd len="med" w="med" type="triangle"/>
          </a:ln>
        </p:spPr>
      </p:cxnSp>
      <p:sp>
        <p:nvSpPr>
          <p:cNvPr id="288" name="Google Shape;288;p38"/>
          <p:cNvSpPr txBox="1"/>
          <p:nvPr/>
        </p:nvSpPr>
        <p:spPr>
          <a:xfrm>
            <a:off x="5281575" y="4571750"/>
            <a:ext cx="298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Result: Storm moves off boundary; </a:t>
            </a:r>
            <a:endParaRPr>
              <a:solidFill>
                <a:srgbClr val="E06666"/>
              </a:solidFill>
            </a:endParaRPr>
          </a:p>
          <a:p>
            <a:pPr indent="0" lvl="0" marL="0" rtl="0" algn="l">
              <a:spcBef>
                <a:spcPts val="0"/>
              </a:spcBef>
              <a:spcAft>
                <a:spcPts val="0"/>
              </a:spcAft>
              <a:buNone/>
            </a:pPr>
            <a:r>
              <a:rPr lang="en">
                <a:solidFill>
                  <a:srgbClr val="E06666"/>
                </a:solidFill>
              </a:rPr>
              <a:t>favorable for </a:t>
            </a:r>
            <a:r>
              <a:rPr lang="en" u="sng">
                <a:solidFill>
                  <a:srgbClr val="E06666"/>
                </a:solidFill>
              </a:rPr>
              <a:t>discrete convection</a:t>
            </a:r>
            <a:r>
              <a:rPr lang="en">
                <a:solidFill>
                  <a:srgbClr val="E06666"/>
                </a:solidFill>
              </a:rPr>
              <a:t>!</a:t>
            </a:r>
            <a:endParaRPr>
              <a:solidFill>
                <a:srgbClr val="E06666"/>
              </a:solidFill>
            </a:endParaRPr>
          </a:p>
        </p:txBody>
      </p:sp>
      <p:cxnSp>
        <p:nvCxnSpPr>
          <p:cNvPr id="289" name="Google Shape;289;p38"/>
          <p:cNvCxnSpPr/>
          <p:nvPr/>
        </p:nvCxnSpPr>
        <p:spPr>
          <a:xfrm>
            <a:off x="5687300" y="2469575"/>
            <a:ext cx="1264200" cy="8700"/>
          </a:xfrm>
          <a:prstGeom prst="straightConnector1">
            <a:avLst/>
          </a:prstGeom>
          <a:noFill/>
          <a:ln cap="flat" cmpd="sng" w="28575">
            <a:solidFill>
              <a:srgbClr val="E06666"/>
            </a:solidFill>
            <a:prstDash val="solid"/>
            <a:round/>
            <a:headEnd len="med" w="med" type="none"/>
            <a:tailEnd len="med" w="med" type="triangle"/>
          </a:ln>
        </p:spPr>
      </p:cxnSp>
      <p:sp>
        <p:nvSpPr>
          <p:cNvPr id="290" name="Google Shape;290;p38"/>
          <p:cNvSpPr/>
          <p:nvPr/>
        </p:nvSpPr>
        <p:spPr>
          <a:xfrm>
            <a:off x="5329125" y="2273975"/>
            <a:ext cx="409968" cy="812160"/>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0" name="Shape 2890"/>
        <p:cNvGrpSpPr/>
        <p:nvPr/>
      </p:nvGrpSpPr>
      <p:grpSpPr>
        <a:xfrm>
          <a:off x="0" y="0"/>
          <a:ext cx="0" cy="0"/>
          <a:chOff x="0" y="0"/>
          <a:chExt cx="0" cy="0"/>
        </a:xfrm>
      </p:grpSpPr>
      <p:sp>
        <p:nvSpPr>
          <p:cNvPr id="2891" name="Google Shape;2891;p155"/>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2892" name="Google Shape;2892;p155"/>
          <p:cNvSpPr txBox="1"/>
          <p:nvPr/>
        </p:nvSpPr>
        <p:spPr>
          <a:xfrm>
            <a:off x="2665098" y="471149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pic>
        <p:nvPicPr>
          <p:cNvPr id="2893" name="Google Shape;2893;p155"/>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894" name="Google Shape;2894;p155"/>
          <p:cNvSpPr txBox="1"/>
          <p:nvPr/>
        </p:nvSpPr>
        <p:spPr>
          <a:xfrm>
            <a:off x="2564669"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895" name="Google Shape;2895;p155"/>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896" name="Google Shape;2896;p155"/>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897" name="Google Shape;2897;p155"/>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2898" name="Google Shape;2898;p155"/>
          <p:cNvSpPr/>
          <p:nvPr/>
        </p:nvSpPr>
        <p:spPr>
          <a:xfrm>
            <a:off x="3802859" y="2231375"/>
            <a:ext cx="137975" cy="1633825"/>
          </a:xfrm>
          <a:custGeom>
            <a:rect b="b" l="l" r="r" t="t"/>
            <a:pathLst>
              <a:path extrusionOk="0" h="65353" w="5519">
                <a:moveTo>
                  <a:pt x="4611" y="65353"/>
                </a:moveTo>
                <a:cubicBezTo>
                  <a:pt x="4258" y="63437"/>
                  <a:pt x="3150" y="57940"/>
                  <a:pt x="2494" y="53855"/>
                </a:cubicBezTo>
                <a:cubicBezTo>
                  <a:pt x="1839" y="49770"/>
                  <a:pt x="1082" y="45131"/>
                  <a:pt x="678" y="40845"/>
                </a:cubicBezTo>
                <a:cubicBezTo>
                  <a:pt x="275" y="36559"/>
                  <a:pt x="-179" y="32576"/>
                  <a:pt x="73" y="28138"/>
                </a:cubicBezTo>
                <a:cubicBezTo>
                  <a:pt x="325" y="23701"/>
                  <a:pt x="1283" y="18910"/>
                  <a:pt x="2191" y="14220"/>
                </a:cubicBezTo>
                <a:cubicBezTo>
                  <a:pt x="3099" y="9530"/>
                  <a:pt x="4964" y="2370"/>
                  <a:pt x="5519" y="0"/>
                </a:cubicBezTo>
              </a:path>
            </a:pathLst>
          </a:custGeom>
          <a:noFill/>
          <a:ln cap="flat" cmpd="sng" w="38100">
            <a:solidFill>
              <a:srgbClr val="FF9900"/>
            </a:solidFill>
            <a:prstDash val="dash"/>
            <a:round/>
            <a:headEnd len="med" w="med" type="none"/>
            <a:tailEnd len="med" w="med" type="none"/>
          </a:ln>
        </p:spPr>
      </p:sp>
      <p:sp>
        <p:nvSpPr>
          <p:cNvPr id="2899" name="Google Shape;2899;p155"/>
          <p:cNvSpPr/>
          <p:nvPr/>
        </p:nvSpPr>
        <p:spPr>
          <a:xfrm>
            <a:off x="3865200" y="2738525"/>
            <a:ext cx="587423" cy="729555"/>
          </a:xfrm>
          <a:custGeom>
            <a:rect b="b" l="l" r="r" t="t"/>
            <a:pathLst>
              <a:path extrusionOk="0" h="27520" w="18101">
                <a:moveTo>
                  <a:pt x="7615" y="24041"/>
                </a:moveTo>
                <a:cubicBezTo>
                  <a:pt x="6153" y="22226"/>
                  <a:pt x="2824" y="18797"/>
                  <a:pt x="1563" y="16477"/>
                </a:cubicBezTo>
                <a:cubicBezTo>
                  <a:pt x="302" y="14157"/>
                  <a:pt x="-50" y="12594"/>
                  <a:pt x="51" y="10123"/>
                </a:cubicBezTo>
                <a:cubicBezTo>
                  <a:pt x="152" y="7652"/>
                  <a:pt x="505" y="3315"/>
                  <a:pt x="2169" y="1651"/>
                </a:cubicBezTo>
                <a:cubicBezTo>
                  <a:pt x="3833" y="-13"/>
                  <a:pt x="7463" y="-63"/>
                  <a:pt x="10035" y="139"/>
                </a:cubicBezTo>
                <a:cubicBezTo>
                  <a:pt x="12607" y="341"/>
                  <a:pt x="16490" y="1652"/>
                  <a:pt x="17599" y="2862"/>
                </a:cubicBezTo>
                <a:cubicBezTo>
                  <a:pt x="18708" y="4072"/>
                  <a:pt x="17649" y="5988"/>
                  <a:pt x="16691" y="7400"/>
                </a:cubicBezTo>
                <a:cubicBezTo>
                  <a:pt x="15733" y="8812"/>
                  <a:pt x="12758" y="10022"/>
                  <a:pt x="11850" y="11333"/>
                </a:cubicBezTo>
                <a:cubicBezTo>
                  <a:pt x="10942" y="12644"/>
                  <a:pt x="10741" y="13653"/>
                  <a:pt x="11245" y="15267"/>
                </a:cubicBezTo>
                <a:cubicBezTo>
                  <a:pt x="11749" y="16881"/>
                  <a:pt x="14372" y="19250"/>
                  <a:pt x="14876" y="21015"/>
                </a:cubicBezTo>
                <a:cubicBezTo>
                  <a:pt x="15380" y="22780"/>
                  <a:pt x="15027" y="24797"/>
                  <a:pt x="14271" y="25856"/>
                </a:cubicBezTo>
                <a:cubicBezTo>
                  <a:pt x="13515" y="26915"/>
                  <a:pt x="11447" y="27672"/>
                  <a:pt x="10338" y="27369"/>
                </a:cubicBezTo>
                <a:cubicBezTo>
                  <a:pt x="9229" y="27067"/>
                  <a:pt x="9078" y="25856"/>
                  <a:pt x="7615" y="24041"/>
                </a:cubicBezTo>
                <a:close/>
              </a:path>
            </a:pathLst>
          </a:custGeom>
          <a:noFill/>
          <a:ln cap="flat" cmpd="sng" w="28575">
            <a:solidFill>
              <a:schemeClr val="dk1"/>
            </a:solidFill>
            <a:prstDash val="solid"/>
            <a:round/>
            <a:headEnd len="med" w="med" type="none"/>
            <a:tailEnd len="med" w="med" type="none"/>
          </a:ln>
        </p:spPr>
      </p:sp>
      <p:sp>
        <p:nvSpPr>
          <p:cNvPr id="2900" name="Google Shape;2900;p155"/>
          <p:cNvSpPr/>
          <p:nvPr/>
        </p:nvSpPr>
        <p:spPr>
          <a:xfrm>
            <a:off x="3831025" y="2369500"/>
            <a:ext cx="618596" cy="400229"/>
          </a:xfrm>
          <a:custGeom>
            <a:rect b="b" l="l" r="r" t="t"/>
            <a:pathLst>
              <a:path extrusionOk="0" h="23905" w="16540">
                <a:moveTo>
                  <a:pt x="3126" y="19316"/>
                </a:moveTo>
                <a:cubicBezTo>
                  <a:pt x="2118" y="17501"/>
                  <a:pt x="2117" y="14425"/>
                  <a:pt x="1613" y="12357"/>
                </a:cubicBezTo>
                <a:cubicBezTo>
                  <a:pt x="1109" y="10290"/>
                  <a:pt x="-101" y="8827"/>
                  <a:pt x="101" y="6911"/>
                </a:cubicBezTo>
                <a:cubicBezTo>
                  <a:pt x="303" y="4995"/>
                  <a:pt x="1463" y="1818"/>
                  <a:pt x="2824" y="860"/>
                </a:cubicBezTo>
                <a:cubicBezTo>
                  <a:pt x="4186" y="-98"/>
                  <a:pt x="7009" y="-551"/>
                  <a:pt x="8270" y="1163"/>
                </a:cubicBezTo>
                <a:cubicBezTo>
                  <a:pt x="9531" y="2878"/>
                  <a:pt x="9027" y="7970"/>
                  <a:pt x="10388" y="11147"/>
                </a:cubicBezTo>
                <a:cubicBezTo>
                  <a:pt x="11750" y="14324"/>
                  <a:pt x="16036" y="18157"/>
                  <a:pt x="16439" y="20224"/>
                </a:cubicBezTo>
                <a:cubicBezTo>
                  <a:pt x="16842" y="22292"/>
                  <a:pt x="14271" y="23048"/>
                  <a:pt x="12808" y="23552"/>
                </a:cubicBezTo>
                <a:cubicBezTo>
                  <a:pt x="11346" y="24056"/>
                  <a:pt x="9278" y="23955"/>
                  <a:pt x="7664" y="23249"/>
                </a:cubicBezTo>
                <a:cubicBezTo>
                  <a:pt x="6050" y="22543"/>
                  <a:pt x="4135" y="21131"/>
                  <a:pt x="3126" y="19316"/>
                </a:cubicBezTo>
                <a:close/>
              </a:path>
            </a:pathLst>
          </a:custGeom>
          <a:noFill/>
          <a:ln cap="flat" cmpd="sng" w="28575">
            <a:solidFill>
              <a:schemeClr val="dk1"/>
            </a:solidFill>
            <a:prstDash val="solid"/>
            <a:round/>
            <a:headEnd len="med" w="med" type="none"/>
            <a:tailEnd len="med" w="med" type="none"/>
          </a:ln>
        </p:spPr>
      </p:sp>
      <p:sp>
        <p:nvSpPr>
          <p:cNvPr id="2901" name="Google Shape;2901;p155"/>
          <p:cNvSpPr txBox="1"/>
          <p:nvPr/>
        </p:nvSpPr>
        <p:spPr>
          <a:xfrm>
            <a:off x="4970650" y="1861925"/>
            <a:ext cx="3349800" cy="1385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rPr>
              <a:t>Mesoanalysis Tip:</a:t>
            </a:r>
            <a:endParaRPr b="1" sz="1300">
              <a:solidFill>
                <a:schemeClr val="dk1"/>
              </a:solidFill>
            </a:endParaRPr>
          </a:p>
          <a:p>
            <a:pPr indent="0" lvl="0" marL="0" rtl="0" algn="l">
              <a:spcBef>
                <a:spcPts val="0"/>
              </a:spcBef>
              <a:spcAft>
                <a:spcPts val="0"/>
              </a:spcAft>
              <a:buNone/>
            </a:pPr>
            <a:r>
              <a:t/>
            </a:r>
            <a:endParaRPr i="1" sz="1300">
              <a:solidFill>
                <a:schemeClr val="dk1"/>
              </a:solidFill>
            </a:endParaRPr>
          </a:p>
          <a:p>
            <a:pPr indent="0" lvl="0" marL="0" rtl="0" algn="l">
              <a:spcBef>
                <a:spcPts val="0"/>
              </a:spcBef>
              <a:spcAft>
                <a:spcPts val="0"/>
              </a:spcAft>
              <a:buClr>
                <a:schemeClr val="dk1"/>
              </a:buClr>
              <a:buSzPts val="1100"/>
              <a:buFont typeface="Arial"/>
              <a:buNone/>
            </a:pPr>
            <a:r>
              <a:rPr b="1" lang="en" sz="1300">
                <a:solidFill>
                  <a:schemeClr val="dk1"/>
                </a:solidFill>
              </a:rPr>
              <a:t>Low-level lapse rate gradients can be helpful in identifying these potentially favorable zones as well – always compare to real obs</a:t>
            </a:r>
            <a:endParaRPr sz="1300">
              <a:solidFill>
                <a:schemeClr val="dk1"/>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5" name="Shape 2905"/>
        <p:cNvGrpSpPr/>
        <p:nvPr/>
      </p:nvGrpSpPr>
      <p:grpSpPr>
        <a:xfrm>
          <a:off x="0" y="0"/>
          <a:ext cx="0" cy="0"/>
          <a:chOff x="0" y="0"/>
          <a:chExt cx="0" cy="0"/>
        </a:xfrm>
      </p:grpSpPr>
      <p:pic>
        <p:nvPicPr>
          <p:cNvPr id="2906" name="Google Shape;2906;p156"/>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907" name="Google Shape;2907;p156"/>
          <p:cNvSpPr txBox="1"/>
          <p:nvPr/>
        </p:nvSpPr>
        <p:spPr>
          <a:xfrm>
            <a:off x="2000879"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908" name="Google Shape;2908;p156"/>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909" name="Google Shape;2909;p156"/>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910" name="Google Shape;2910;p156"/>
          <p:cNvSpPr txBox="1"/>
          <p:nvPr/>
        </p:nvSpPr>
        <p:spPr>
          <a:xfrm>
            <a:off x="4188000" y="4049450"/>
            <a:ext cx="2418600" cy="785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chemeClr val="dk1"/>
                </a:solidFill>
              </a:rPr>
              <a:t>Streamline analysis helps identify/confirm subtle confluence zones</a:t>
            </a:r>
            <a:endParaRPr b="1" sz="1300">
              <a:solidFill>
                <a:schemeClr val="dk1"/>
              </a:solidFill>
            </a:endParaRPr>
          </a:p>
        </p:txBody>
      </p:sp>
      <p:sp>
        <p:nvSpPr>
          <p:cNvPr id="2911" name="Google Shape;2911;p156"/>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5" name="Shape 2915"/>
        <p:cNvGrpSpPr/>
        <p:nvPr/>
      </p:nvGrpSpPr>
      <p:grpSpPr>
        <a:xfrm>
          <a:off x="0" y="0"/>
          <a:ext cx="0" cy="0"/>
          <a:chOff x="0" y="0"/>
          <a:chExt cx="0" cy="0"/>
        </a:xfrm>
      </p:grpSpPr>
      <p:pic>
        <p:nvPicPr>
          <p:cNvPr id="2916" name="Google Shape;2916;p157"/>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917" name="Google Shape;2917;p157"/>
          <p:cNvSpPr txBox="1"/>
          <p:nvPr/>
        </p:nvSpPr>
        <p:spPr>
          <a:xfrm>
            <a:off x="2636789"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918" name="Google Shape;2918;p157"/>
          <p:cNvSpPr txBox="1"/>
          <p:nvPr/>
        </p:nvSpPr>
        <p:spPr>
          <a:xfrm>
            <a:off x="1830975" y="0"/>
            <a:ext cx="34494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Weak SFC pressure falls over the warm sector. </a:t>
            </a:r>
            <a:endParaRPr sz="1800">
              <a:solidFill>
                <a:schemeClr val="dk1"/>
              </a:solidFill>
            </a:endParaRPr>
          </a:p>
        </p:txBody>
      </p:sp>
      <p:sp>
        <p:nvSpPr>
          <p:cNvPr id="2919" name="Google Shape;2919;p157"/>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920" name="Google Shape;2920;p157"/>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921" name="Google Shape;2921;p157"/>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5" name="Shape 2925"/>
        <p:cNvGrpSpPr/>
        <p:nvPr/>
      </p:nvGrpSpPr>
      <p:grpSpPr>
        <a:xfrm>
          <a:off x="0" y="0"/>
          <a:ext cx="0" cy="0"/>
          <a:chOff x="0" y="0"/>
          <a:chExt cx="0" cy="0"/>
        </a:xfrm>
      </p:grpSpPr>
      <p:pic>
        <p:nvPicPr>
          <p:cNvPr id="2926" name="Google Shape;2926;p158"/>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927" name="Google Shape;2927;p158"/>
          <p:cNvSpPr txBox="1"/>
          <p:nvPr/>
        </p:nvSpPr>
        <p:spPr>
          <a:xfrm>
            <a:off x="2186166"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928" name="Google Shape;2928;p158"/>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929" name="Google Shape;2929;p158"/>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930" name="Google Shape;2930;p158"/>
          <p:cNvSpPr txBox="1"/>
          <p:nvPr/>
        </p:nvSpPr>
        <p:spPr>
          <a:xfrm>
            <a:off x="4641225" y="3340550"/>
            <a:ext cx="3568800" cy="985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980000"/>
                </a:solidFill>
              </a:rPr>
              <a:t>Moderate (1000-1500 J/kg MLCAPE) instability over warm sector – driven by diurnal heating of moist boundary layer (midlevel lapse rates were generally poor)</a:t>
            </a:r>
            <a:endParaRPr b="1" sz="1300">
              <a:solidFill>
                <a:srgbClr val="980000"/>
              </a:solidFill>
            </a:endParaRPr>
          </a:p>
        </p:txBody>
      </p:sp>
      <p:sp>
        <p:nvSpPr>
          <p:cNvPr id="2931" name="Google Shape;2931;p158"/>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5" name="Shape 2935"/>
        <p:cNvGrpSpPr/>
        <p:nvPr/>
      </p:nvGrpSpPr>
      <p:grpSpPr>
        <a:xfrm>
          <a:off x="0" y="0"/>
          <a:ext cx="0" cy="0"/>
          <a:chOff x="0" y="0"/>
          <a:chExt cx="0" cy="0"/>
        </a:xfrm>
      </p:grpSpPr>
      <p:pic>
        <p:nvPicPr>
          <p:cNvPr id="2936" name="Google Shape;2936;p159"/>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937" name="Google Shape;2937;p159"/>
          <p:cNvSpPr txBox="1"/>
          <p:nvPr/>
        </p:nvSpPr>
        <p:spPr>
          <a:xfrm>
            <a:off x="2597325"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938" name="Google Shape;2938;p159"/>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939" name="Google Shape;2939;p159"/>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940" name="Google Shape;2940;p159"/>
          <p:cNvSpPr txBox="1"/>
          <p:nvPr/>
        </p:nvSpPr>
        <p:spPr>
          <a:xfrm>
            <a:off x="1830975" y="0"/>
            <a:ext cx="39102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30-35 kt deep shear overspreading buoyant sector – conditionally favors organized storms</a:t>
            </a:r>
            <a:endParaRPr sz="1800">
              <a:solidFill>
                <a:schemeClr val="dk1"/>
              </a:solidFill>
            </a:endParaRPr>
          </a:p>
        </p:txBody>
      </p:sp>
      <p:sp>
        <p:nvSpPr>
          <p:cNvPr id="2941" name="Google Shape;2941;p159"/>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2942" name="Google Shape;2942;p159"/>
          <p:cNvSpPr txBox="1"/>
          <p:nvPr/>
        </p:nvSpPr>
        <p:spPr>
          <a:xfrm>
            <a:off x="58825" y="3097075"/>
            <a:ext cx="2815800" cy="677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Note boundary-orthogonal deep shear </a:t>
            </a:r>
            <a:r>
              <a:rPr lang="en" sz="1300">
                <a:solidFill>
                  <a:schemeClr val="dk1"/>
                </a:solidFill>
              </a:rPr>
              <a:t>(for confluence zone)</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6" name="Shape 2946"/>
        <p:cNvGrpSpPr/>
        <p:nvPr/>
      </p:nvGrpSpPr>
      <p:grpSpPr>
        <a:xfrm>
          <a:off x="0" y="0"/>
          <a:ext cx="0" cy="0"/>
          <a:chOff x="0" y="0"/>
          <a:chExt cx="0" cy="0"/>
        </a:xfrm>
      </p:grpSpPr>
      <p:pic>
        <p:nvPicPr>
          <p:cNvPr id="2947" name="Google Shape;2947;p160"/>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948" name="Google Shape;2948;p160"/>
          <p:cNvSpPr txBox="1"/>
          <p:nvPr/>
        </p:nvSpPr>
        <p:spPr>
          <a:xfrm>
            <a:off x="1855057" y="4797623"/>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949" name="Google Shape;2949;p160"/>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950" name="Google Shape;2950;p160"/>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951" name="Google Shape;2951;p160"/>
          <p:cNvSpPr txBox="1"/>
          <p:nvPr/>
        </p:nvSpPr>
        <p:spPr>
          <a:xfrm>
            <a:off x="1830975" y="0"/>
            <a:ext cx="36831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Low-level shear/SRH fairly modest (50-100 m2/s2) – will this increase with strengthening LLJ?</a:t>
            </a:r>
            <a:endParaRPr sz="1800">
              <a:solidFill>
                <a:schemeClr val="dk1"/>
              </a:solidFill>
            </a:endParaRPr>
          </a:p>
        </p:txBody>
      </p:sp>
      <p:sp>
        <p:nvSpPr>
          <p:cNvPr id="2952" name="Google Shape;2952;p160"/>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2953" name="Google Shape;2953;p160"/>
          <p:cNvSpPr txBox="1"/>
          <p:nvPr/>
        </p:nvSpPr>
        <p:spPr>
          <a:xfrm>
            <a:off x="36175" y="3044838"/>
            <a:ext cx="2802000" cy="877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rPr>
              <a:t>Note boundary-orthogonal RM supercell storm motions </a:t>
            </a:r>
            <a:r>
              <a:rPr lang="en" sz="1300">
                <a:solidFill>
                  <a:schemeClr val="dk1"/>
                </a:solidFill>
              </a:rPr>
              <a:t>(for confluence zone)</a:t>
            </a:r>
            <a:endParaRPr sz="1300">
              <a:solidFill>
                <a:schemeClr val="dk1"/>
              </a:solidFill>
            </a:endParaRPr>
          </a:p>
        </p:txBody>
      </p:sp>
      <p:sp>
        <p:nvSpPr>
          <p:cNvPr id="2954" name="Google Shape;2954;p160"/>
          <p:cNvSpPr/>
          <p:nvPr/>
        </p:nvSpPr>
        <p:spPr>
          <a:xfrm>
            <a:off x="3783550" y="2772675"/>
            <a:ext cx="558000" cy="729600"/>
          </a:xfrm>
          <a:prstGeom prst="ellipse">
            <a:avLst/>
          </a:prstGeom>
          <a:noFill/>
          <a:ln cap="flat" cmpd="sng" w="2857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5" name="Google Shape;2955;p160"/>
          <p:cNvSpPr/>
          <p:nvPr/>
        </p:nvSpPr>
        <p:spPr>
          <a:xfrm rot="-2259697">
            <a:off x="3946195" y="2213319"/>
            <a:ext cx="416860" cy="661561"/>
          </a:xfrm>
          <a:prstGeom prst="ellipse">
            <a:avLst/>
          </a:prstGeom>
          <a:noFill/>
          <a:ln cap="flat" cmpd="sng" w="28575">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56" name="Google Shape;2956;p160"/>
          <p:cNvSpPr txBox="1"/>
          <p:nvPr/>
        </p:nvSpPr>
        <p:spPr>
          <a:xfrm>
            <a:off x="5413025" y="2095575"/>
            <a:ext cx="3558000" cy="923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0000FF"/>
                </a:solidFill>
              </a:rPr>
              <a:t>Locally boosted SRH here? (vis/surface analysis). </a:t>
            </a:r>
            <a:endParaRPr b="1" sz="1600">
              <a:solidFill>
                <a:srgbClr val="0000FF"/>
              </a:solidFill>
            </a:endParaRPr>
          </a:p>
          <a:p>
            <a:pPr indent="0" lvl="0" marL="0" rtl="0" algn="l">
              <a:spcBef>
                <a:spcPts val="0"/>
              </a:spcBef>
              <a:spcAft>
                <a:spcPts val="0"/>
              </a:spcAft>
              <a:buNone/>
            </a:pPr>
            <a:r>
              <a:rPr b="1" lang="en" sz="1600">
                <a:solidFill>
                  <a:srgbClr val="0000FF"/>
                </a:solidFill>
              </a:rPr>
              <a:t>Will SFCOA capture this?</a:t>
            </a:r>
            <a:endParaRPr b="1" sz="16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0" name="Shape 2960"/>
        <p:cNvGrpSpPr/>
        <p:nvPr/>
      </p:nvGrpSpPr>
      <p:grpSpPr>
        <a:xfrm>
          <a:off x="0" y="0"/>
          <a:ext cx="0" cy="0"/>
          <a:chOff x="0" y="0"/>
          <a:chExt cx="0" cy="0"/>
        </a:xfrm>
      </p:grpSpPr>
      <p:pic>
        <p:nvPicPr>
          <p:cNvPr id="2961" name="Google Shape;2961;p161"/>
          <p:cNvPicPr preferRelativeResize="0"/>
          <p:nvPr/>
        </p:nvPicPr>
        <p:blipFill>
          <a:blip r:embed="rId3">
            <a:alphaModFix/>
          </a:blip>
          <a:stretch>
            <a:fillRect/>
          </a:stretch>
        </p:blipFill>
        <p:spPr>
          <a:xfrm>
            <a:off x="152400" y="152400"/>
            <a:ext cx="6451601" cy="4838701"/>
          </a:xfrm>
          <a:prstGeom prst="rect">
            <a:avLst/>
          </a:prstGeom>
          <a:noFill/>
          <a:ln>
            <a:noFill/>
          </a:ln>
        </p:spPr>
      </p:pic>
      <p:sp>
        <p:nvSpPr>
          <p:cNvPr id="2962" name="Google Shape;2962;p161"/>
          <p:cNvSpPr txBox="1"/>
          <p:nvPr/>
        </p:nvSpPr>
        <p:spPr>
          <a:xfrm>
            <a:off x="2305679" y="4327268"/>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963" name="Google Shape;2963;p161"/>
          <p:cNvSpPr txBox="1"/>
          <p:nvPr/>
        </p:nvSpPr>
        <p:spPr>
          <a:xfrm>
            <a:off x="152400" y="152400"/>
            <a:ext cx="6186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19Z</a:t>
            </a:r>
            <a:endParaRPr sz="1800">
              <a:solidFill>
                <a:schemeClr val="dk1"/>
              </a:solidFill>
            </a:endParaRPr>
          </a:p>
        </p:txBody>
      </p:sp>
      <p:sp>
        <p:nvSpPr>
          <p:cNvPr id="2964" name="Google Shape;2964;p161"/>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2965" name="Google Shape;2965;p161"/>
          <p:cNvSpPr txBox="1"/>
          <p:nvPr/>
        </p:nvSpPr>
        <p:spPr>
          <a:xfrm>
            <a:off x="1830975" y="0"/>
            <a:ext cx="2586300" cy="10158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No surprise, fairly small </a:t>
            </a:r>
            <a:endParaRPr sz="1800">
              <a:solidFill>
                <a:schemeClr val="dk1"/>
              </a:solidFill>
            </a:endParaRPr>
          </a:p>
          <a:p>
            <a:pPr indent="0" lvl="0" marL="0" rtl="0" algn="l">
              <a:spcBef>
                <a:spcPts val="0"/>
              </a:spcBef>
              <a:spcAft>
                <a:spcPts val="0"/>
              </a:spcAft>
              <a:buNone/>
            </a:pPr>
            <a:r>
              <a:rPr lang="en" sz="1800">
                <a:solidFill>
                  <a:schemeClr val="dk1"/>
                </a:solidFill>
              </a:rPr>
              <a:t>(yet clockwise-curved) low-level hodographs.</a:t>
            </a:r>
            <a:endParaRPr sz="1800">
              <a:solidFill>
                <a:schemeClr val="dk1"/>
              </a:solidFill>
            </a:endParaRPr>
          </a:p>
        </p:txBody>
      </p:sp>
      <p:sp>
        <p:nvSpPr>
          <p:cNvPr id="2966" name="Google Shape;2966;p161"/>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0" name="Shape 2970"/>
        <p:cNvGrpSpPr/>
        <p:nvPr/>
      </p:nvGrpSpPr>
      <p:grpSpPr>
        <a:xfrm>
          <a:off x="0" y="0"/>
          <a:ext cx="0" cy="0"/>
          <a:chOff x="0" y="0"/>
          <a:chExt cx="0" cy="0"/>
        </a:xfrm>
      </p:grpSpPr>
      <p:sp>
        <p:nvSpPr>
          <p:cNvPr id="2971" name="Google Shape;2971;p162"/>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2972" name="Google Shape;2972;p162"/>
          <p:cNvSpPr txBox="1"/>
          <p:nvPr/>
        </p:nvSpPr>
        <p:spPr>
          <a:xfrm>
            <a:off x="1505850" y="1858300"/>
            <a:ext cx="6132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u="sng">
                <a:solidFill>
                  <a:schemeClr val="dk1"/>
                </a:solidFill>
              </a:rPr>
              <a:t>Let’s look at some forecast soundings – very helpful!</a:t>
            </a:r>
            <a:endParaRPr b="1" sz="1800">
              <a:solidFill>
                <a:srgbClr val="0000FF"/>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6" name="Shape 2976"/>
        <p:cNvGrpSpPr/>
        <p:nvPr/>
      </p:nvGrpSpPr>
      <p:grpSpPr>
        <a:xfrm>
          <a:off x="0" y="0"/>
          <a:ext cx="0" cy="0"/>
          <a:chOff x="0" y="0"/>
          <a:chExt cx="0" cy="0"/>
        </a:xfrm>
      </p:grpSpPr>
      <p:sp>
        <p:nvSpPr>
          <p:cNvPr id="2977" name="Google Shape;2977;p163"/>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2978" name="Google Shape;2978;p163"/>
          <p:cNvPicPr preferRelativeResize="0"/>
          <p:nvPr/>
        </p:nvPicPr>
        <p:blipFill>
          <a:blip r:embed="rId3">
            <a:alphaModFix/>
          </a:blip>
          <a:stretch>
            <a:fillRect/>
          </a:stretch>
        </p:blipFill>
        <p:spPr>
          <a:xfrm>
            <a:off x="152400" y="552600"/>
            <a:ext cx="6546788" cy="4438500"/>
          </a:xfrm>
          <a:prstGeom prst="rect">
            <a:avLst/>
          </a:prstGeom>
          <a:noFill/>
          <a:ln>
            <a:noFill/>
          </a:ln>
        </p:spPr>
      </p:pic>
      <p:sp>
        <p:nvSpPr>
          <p:cNvPr id="2979" name="Google Shape;2979;p163"/>
          <p:cNvSpPr txBox="1"/>
          <p:nvPr/>
        </p:nvSpPr>
        <p:spPr>
          <a:xfrm>
            <a:off x="1048851" y="457650"/>
            <a:ext cx="27558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Valid 19Z in warm sector</a:t>
            </a:r>
            <a:endParaRPr sz="1800">
              <a:solidFill>
                <a:schemeClr val="dk1"/>
              </a:solidFill>
            </a:endParaRPr>
          </a:p>
        </p:txBody>
      </p:sp>
      <p:sp>
        <p:nvSpPr>
          <p:cNvPr id="2980" name="Google Shape;2980;p163"/>
          <p:cNvSpPr/>
          <p:nvPr/>
        </p:nvSpPr>
        <p:spPr>
          <a:xfrm>
            <a:off x="4441125" y="4398600"/>
            <a:ext cx="581700" cy="4002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81" name="Google Shape;2981;p163"/>
          <p:cNvSpPr txBox="1"/>
          <p:nvPr/>
        </p:nvSpPr>
        <p:spPr>
          <a:xfrm>
            <a:off x="6154200" y="1848500"/>
            <a:ext cx="2245800" cy="1046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Fairly small low-level hodograph (as seen in 19Z objective analysis) – sufficient deep shear</a:t>
            </a:r>
            <a:endParaRPr>
              <a:solidFill>
                <a:schemeClr val="dk1"/>
              </a:solidFill>
            </a:endParaRPr>
          </a:p>
        </p:txBody>
      </p:sp>
      <p:sp>
        <p:nvSpPr>
          <p:cNvPr id="2982" name="Google Shape;2982;p163"/>
          <p:cNvSpPr txBox="1"/>
          <p:nvPr/>
        </p:nvSpPr>
        <p:spPr>
          <a:xfrm>
            <a:off x="5214050" y="4244175"/>
            <a:ext cx="18450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Marginal 0-1km SRH</a:t>
            </a:r>
            <a:endParaRPr>
              <a:solidFill>
                <a:schemeClr val="dk1"/>
              </a:solidFill>
            </a:endParaRPr>
          </a:p>
        </p:txBody>
      </p:sp>
      <p:sp>
        <p:nvSpPr>
          <p:cNvPr id="2983" name="Google Shape;2983;p163"/>
          <p:cNvSpPr txBox="1"/>
          <p:nvPr/>
        </p:nvSpPr>
        <p:spPr>
          <a:xfrm>
            <a:off x="493200" y="3597125"/>
            <a:ext cx="1511700" cy="83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Favorable  boundary-layer instability</a:t>
            </a:r>
            <a:endParaRPr>
              <a:solidFill>
                <a:schemeClr val="dk1"/>
              </a:solidFill>
            </a:endParaRPr>
          </a:p>
        </p:txBody>
      </p:sp>
      <p:sp>
        <p:nvSpPr>
          <p:cNvPr id="2984" name="Google Shape;2984;p163"/>
          <p:cNvSpPr/>
          <p:nvPr/>
        </p:nvSpPr>
        <p:spPr>
          <a:xfrm>
            <a:off x="2405025" y="3632375"/>
            <a:ext cx="936600" cy="8157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9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8" name="Shape 2988"/>
        <p:cNvGrpSpPr/>
        <p:nvPr/>
      </p:nvGrpSpPr>
      <p:grpSpPr>
        <a:xfrm>
          <a:off x="0" y="0"/>
          <a:ext cx="0" cy="0"/>
          <a:chOff x="0" y="0"/>
          <a:chExt cx="0" cy="0"/>
        </a:xfrm>
      </p:grpSpPr>
      <p:sp>
        <p:nvSpPr>
          <p:cNvPr id="2989" name="Google Shape;2989;p164"/>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2990" name="Google Shape;2990;p164"/>
          <p:cNvPicPr preferRelativeResize="0"/>
          <p:nvPr/>
        </p:nvPicPr>
        <p:blipFill>
          <a:blip r:embed="rId3">
            <a:alphaModFix/>
          </a:blip>
          <a:stretch>
            <a:fillRect/>
          </a:stretch>
        </p:blipFill>
        <p:spPr>
          <a:xfrm>
            <a:off x="152400" y="552600"/>
            <a:ext cx="6546788" cy="4438500"/>
          </a:xfrm>
          <a:prstGeom prst="rect">
            <a:avLst/>
          </a:prstGeom>
          <a:noFill/>
          <a:ln>
            <a:noFill/>
          </a:ln>
        </p:spPr>
      </p:pic>
      <p:sp>
        <p:nvSpPr>
          <p:cNvPr id="2991" name="Google Shape;2991;p164"/>
          <p:cNvSpPr txBox="1"/>
          <p:nvPr/>
        </p:nvSpPr>
        <p:spPr>
          <a:xfrm>
            <a:off x="1048851" y="457650"/>
            <a:ext cx="27558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Valid 21Z in warm sector</a:t>
            </a: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296" name="Google Shape;296;p39"/>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storm motion</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deep-layer shear</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grpSp>
        <p:nvGrpSpPr>
          <p:cNvPr id="297" name="Google Shape;297;p39"/>
          <p:cNvGrpSpPr/>
          <p:nvPr/>
        </p:nvGrpSpPr>
        <p:grpSpPr>
          <a:xfrm>
            <a:off x="4371530" y="979286"/>
            <a:ext cx="1609763" cy="3808415"/>
            <a:chOff x="4371530" y="979286"/>
            <a:chExt cx="1609763" cy="3808415"/>
          </a:xfrm>
        </p:grpSpPr>
        <p:sp>
          <p:nvSpPr>
            <p:cNvPr id="298" name="Google Shape;298;p39"/>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299" name="Google Shape;299;p39"/>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9"/>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9"/>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9"/>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9"/>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9"/>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9"/>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9"/>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9"/>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9"/>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9"/>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9"/>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9"/>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9"/>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9"/>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39"/>
          <p:cNvSpPr txBox="1"/>
          <p:nvPr/>
        </p:nvSpPr>
        <p:spPr>
          <a:xfrm>
            <a:off x="6218600" y="871625"/>
            <a:ext cx="23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Boundary = zone of ascent</a:t>
            </a:r>
            <a:endParaRPr>
              <a:solidFill>
                <a:srgbClr val="E69138"/>
              </a:solidFill>
            </a:endParaRPr>
          </a:p>
        </p:txBody>
      </p:sp>
      <p:sp>
        <p:nvSpPr>
          <p:cNvPr id="316" name="Google Shape;316;p39"/>
          <p:cNvSpPr txBox="1"/>
          <p:nvPr/>
        </p:nvSpPr>
        <p:spPr>
          <a:xfrm>
            <a:off x="6218600" y="1147775"/>
            <a:ext cx="25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Boundary Motion (B) = (20,0)</a:t>
            </a:r>
            <a:endParaRPr>
              <a:solidFill>
                <a:srgbClr val="E69138"/>
              </a:solidFill>
            </a:endParaRPr>
          </a:p>
        </p:txBody>
      </p:sp>
      <p:cxnSp>
        <p:nvCxnSpPr>
          <p:cNvPr id="317" name="Google Shape;317;p39"/>
          <p:cNvCxnSpPr/>
          <p:nvPr/>
        </p:nvCxnSpPr>
        <p:spPr>
          <a:xfrm flipH="1" rot="10800000">
            <a:off x="5561175" y="2668375"/>
            <a:ext cx="1368900" cy="7800"/>
          </a:xfrm>
          <a:prstGeom prst="straightConnector1">
            <a:avLst/>
          </a:prstGeom>
          <a:noFill/>
          <a:ln cap="flat" cmpd="sng" w="28575">
            <a:solidFill>
              <a:schemeClr val="lt1"/>
            </a:solidFill>
            <a:prstDash val="solid"/>
            <a:round/>
            <a:headEnd len="med" w="med" type="none"/>
            <a:tailEnd len="med" w="med" type="triangle"/>
          </a:ln>
        </p:spPr>
      </p:cxnSp>
      <p:sp>
        <p:nvSpPr>
          <p:cNvPr id="318" name="Google Shape;318;p39"/>
          <p:cNvSpPr txBox="1"/>
          <p:nvPr/>
        </p:nvSpPr>
        <p:spPr>
          <a:xfrm>
            <a:off x="5987425" y="2832775"/>
            <a:ext cx="350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3F3F3"/>
                </a:solidFill>
              </a:rPr>
              <a:t>storm motion (c) = (20,0)</a:t>
            </a:r>
            <a:endParaRPr>
              <a:solidFill>
                <a:srgbClr val="F3F3F3"/>
              </a:solidFill>
            </a:endParaRPr>
          </a:p>
        </p:txBody>
      </p:sp>
      <p:sp>
        <p:nvSpPr>
          <p:cNvPr id="319" name="Google Shape;319;p39"/>
          <p:cNvSpPr/>
          <p:nvPr/>
        </p:nvSpPr>
        <p:spPr>
          <a:xfrm>
            <a:off x="5329125" y="2273975"/>
            <a:ext cx="409968" cy="812160"/>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txBox="1"/>
          <p:nvPr/>
        </p:nvSpPr>
        <p:spPr>
          <a:xfrm>
            <a:off x="5277675" y="4253775"/>
            <a:ext cx="19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Cb = (0,0)</a:t>
            </a:r>
            <a:endParaRPr>
              <a:solidFill>
                <a:srgbClr val="E06666"/>
              </a:solidFill>
            </a:endParaRPr>
          </a:p>
        </p:txBody>
      </p:sp>
      <p:sp>
        <p:nvSpPr>
          <p:cNvPr id="321" name="Google Shape;321;p39"/>
          <p:cNvSpPr txBox="1"/>
          <p:nvPr/>
        </p:nvSpPr>
        <p:spPr>
          <a:xfrm>
            <a:off x="5266100" y="3648550"/>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Boundary-relative storm motion (Cb) =</a:t>
            </a:r>
            <a:r>
              <a:rPr lang="en">
                <a:solidFill>
                  <a:srgbClr val="EA9999"/>
                </a:solidFill>
              </a:rPr>
              <a:t> </a:t>
            </a:r>
            <a:r>
              <a:rPr lang="en">
                <a:solidFill>
                  <a:srgbClr val="EFEFEF"/>
                </a:solidFill>
              </a:rPr>
              <a:t>c</a:t>
            </a:r>
            <a:r>
              <a:rPr lang="en">
                <a:solidFill>
                  <a:srgbClr val="EA9999"/>
                </a:solidFill>
              </a:rPr>
              <a:t> - </a:t>
            </a:r>
            <a:r>
              <a:rPr lang="en">
                <a:solidFill>
                  <a:srgbClr val="E69138"/>
                </a:solidFill>
              </a:rPr>
              <a:t>B</a:t>
            </a:r>
            <a:endParaRPr>
              <a:solidFill>
                <a:srgbClr val="E69138"/>
              </a:solidFill>
            </a:endParaRPr>
          </a:p>
        </p:txBody>
      </p:sp>
      <p:sp>
        <p:nvSpPr>
          <p:cNvPr id="322" name="Google Shape;322;p39"/>
          <p:cNvSpPr txBox="1"/>
          <p:nvPr/>
        </p:nvSpPr>
        <p:spPr>
          <a:xfrm>
            <a:off x="5266100" y="3953350"/>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Cb =</a:t>
            </a:r>
            <a:r>
              <a:rPr lang="en">
                <a:solidFill>
                  <a:srgbClr val="EA9999"/>
                </a:solidFill>
              </a:rPr>
              <a:t> </a:t>
            </a:r>
            <a:r>
              <a:rPr lang="en">
                <a:solidFill>
                  <a:srgbClr val="E06666"/>
                </a:solidFill>
              </a:rPr>
              <a:t>((</a:t>
            </a:r>
            <a:r>
              <a:rPr lang="en">
                <a:solidFill>
                  <a:srgbClr val="EFEFEF"/>
                </a:solidFill>
              </a:rPr>
              <a:t>20- </a:t>
            </a:r>
            <a:r>
              <a:rPr lang="en">
                <a:solidFill>
                  <a:srgbClr val="E69138"/>
                </a:solidFill>
              </a:rPr>
              <a:t>20</a:t>
            </a:r>
            <a:r>
              <a:rPr lang="en">
                <a:solidFill>
                  <a:srgbClr val="E06666"/>
                </a:solidFill>
              </a:rPr>
              <a:t>),</a:t>
            </a:r>
            <a:r>
              <a:rPr lang="en">
                <a:solidFill>
                  <a:srgbClr val="EFEFEF"/>
                </a:solidFill>
              </a:rPr>
              <a:t> </a:t>
            </a:r>
            <a:r>
              <a:rPr lang="en">
                <a:solidFill>
                  <a:srgbClr val="E06666"/>
                </a:solidFill>
              </a:rPr>
              <a:t>(</a:t>
            </a:r>
            <a:r>
              <a:rPr lang="en">
                <a:solidFill>
                  <a:srgbClr val="EFEFEF"/>
                </a:solidFill>
              </a:rPr>
              <a:t>0 -</a:t>
            </a:r>
            <a:r>
              <a:rPr lang="en">
                <a:solidFill>
                  <a:srgbClr val="EA9999"/>
                </a:solidFill>
              </a:rPr>
              <a:t> </a:t>
            </a:r>
            <a:r>
              <a:rPr lang="en">
                <a:solidFill>
                  <a:srgbClr val="E69138"/>
                </a:solidFill>
              </a:rPr>
              <a:t>0</a:t>
            </a:r>
            <a:r>
              <a:rPr lang="en">
                <a:solidFill>
                  <a:srgbClr val="E06666"/>
                </a:solidFill>
              </a:rPr>
              <a:t>))</a:t>
            </a:r>
            <a:endParaRPr>
              <a:solidFill>
                <a:srgbClr val="E06666"/>
              </a:solidFill>
            </a:endParaRPr>
          </a:p>
        </p:txBody>
      </p:sp>
      <p:cxnSp>
        <p:nvCxnSpPr>
          <p:cNvPr id="323" name="Google Shape;323;p39"/>
          <p:cNvCxnSpPr>
            <a:stCxn id="301" idx="2"/>
          </p:cNvCxnSpPr>
          <p:nvPr/>
        </p:nvCxnSpPr>
        <p:spPr>
          <a:xfrm>
            <a:off x="5725977" y="1634608"/>
            <a:ext cx="1227300" cy="19200"/>
          </a:xfrm>
          <a:prstGeom prst="straightConnector1">
            <a:avLst/>
          </a:prstGeom>
          <a:noFill/>
          <a:ln cap="flat" cmpd="sng" w="28575">
            <a:solidFill>
              <a:srgbClr val="7F6000"/>
            </a:solidFill>
            <a:prstDash val="solid"/>
            <a:round/>
            <a:headEnd len="med" w="med" type="none"/>
            <a:tailEnd len="med" w="med" type="triangle"/>
          </a:ln>
        </p:spPr>
      </p:cxnSp>
      <p:sp>
        <p:nvSpPr>
          <p:cNvPr id="324" name="Google Shape;324;p39"/>
          <p:cNvSpPr txBox="1"/>
          <p:nvPr/>
        </p:nvSpPr>
        <p:spPr>
          <a:xfrm>
            <a:off x="4861200" y="4534975"/>
            <a:ext cx="451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Result: Storm remains on boundary; </a:t>
            </a:r>
            <a:endParaRPr>
              <a:solidFill>
                <a:srgbClr val="E06666"/>
              </a:solidFill>
            </a:endParaRPr>
          </a:p>
          <a:p>
            <a:pPr indent="0" lvl="0" marL="0" rtl="0" algn="l">
              <a:spcBef>
                <a:spcPts val="0"/>
              </a:spcBef>
              <a:spcAft>
                <a:spcPts val="0"/>
              </a:spcAft>
              <a:buNone/>
            </a:pPr>
            <a:r>
              <a:rPr lang="en">
                <a:solidFill>
                  <a:srgbClr val="E06666"/>
                </a:solidFill>
              </a:rPr>
              <a:t>Enhances residence time, promotes </a:t>
            </a:r>
            <a:r>
              <a:rPr lang="en" u="sng">
                <a:solidFill>
                  <a:srgbClr val="E06666"/>
                </a:solidFill>
              </a:rPr>
              <a:t>upscale growth</a:t>
            </a:r>
            <a:r>
              <a:rPr lang="en">
                <a:solidFill>
                  <a:srgbClr val="E06666"/>
                </a:solidFill>
              </a:rPr>
              <a:t>!</a:t>
            </a:r>
            <a:endParaRPr>
              <a:solidFill>
                <a:srgbClr val="E0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0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5" name="Shape 2995"/>
        <p:cNvGrpSpPr/>
        <p:nvPr/>
      </p:nvGrpSpPr>
      <p:grpSpPr>
        <a:xfrm>
          <a:off x="0" y="0"/>
          <a:ext cx="0" cy="0"/>
          <a:chOff x="0" y="0"/>
          <a:chExt cx="0" cy="0"/>
        </a:xfrm>
      </p:grpSpPr>
      <p:sp>
        <p:nvSpPr>
          <p:cNvPr id="2996" name="Google Shape;2996;p165"/>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pic>
        <p:nvPicPr>
          <p:cNvPr id="2997" name="Google Shape;2997;p165"/>
          <p:cNvPicPr preferRelativeResize="0"/>
          <p:nvPr/>
        </p:nvPicPr>
        <p:blipFill>
          <a:blip r:embed="rId3">
            <a:alphaModFix/>
          </a:blip>
          <a:stretch>
            <a:fillRect/>
          </a:stretch>
        </p:blipFill>
        <p:spPr>
          <a:xfrm>
            <a:off x="152400" y="552600"/>
            <a:ext cx="6546788" cy="4438500"/>
          </a:xfrm>
          <a:prstGeom prst="rect">
            <a:avLst/>
          </a:prstGeom>
          <a:noFill/>
          <a:ln>
            <a:noFill/>
          </a:ln>
        </p:spPr>
      </p:pic>
      <p:sp>
        <p:nvSpPr>
          <p:cNvPr id="2998" name="Google Shape;2998;p165"/>
          <p:cNvSpPr txBox="1"/>
          <p:nvPr/>
        </p:nvSpPr>
        <p:spPr>
          <a:xfrm>
            <a:off x="6185600" y="1912350"/>
            <a:ext cx="2586300" cy="1046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Expanding clockwise-curved low-level hodograph – associated with strengthening LLJ, and stronger deep shear</a:t>
            </a:r>
            <a:endParaRPr>
              <a:solidFill>
                <a:schemeClr val="dk1"/>
              </a:solidFill>
            </a:endParaRPr>
          </a:p>
        </p:txBody>
      </p:sp>
      <p:sp>
        <p:nvSpPr>
          <p:cNvPr id="2999" name="Google Shape;2999;p165"/>
          <p:cNvSpPr txBox="1"/>
          <p:nvPr/>
        </p:nvSpPr>
        <p:spPr>
          <a:xfrm>
            <a:off x="37550" y="3449175"/>
            <a:ext cx="2216700" cy="1046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Onset of nocturnal cooling/stabilization, but earlier heating + rich moisture may offset this!</a:t>
            </a:r>
            <a:endParaRPr>
              <a:solidFill>
                <a:schemeClr val="dk1"/>
              </a:solidFill>
            </a:endParaRPr>
          </a:p>
        </p:txBody>
      </p:sp>
      <p:sp>
        <p:nvSpPr>
          <p:cNvPr id="3000" name="Google Shape;3000;p165"/>
          <p:cNvSpPr/>
          <p:nvPr/>
        </p:nvSpPr>
        <p:spPr>
          <a:xfrm>
            <a:off x="2355375" y="3449175"/>
            <a:ext cx="915300" cy="9990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1" name="Google Shape;3001;p165"/>
          <p:cNvSpPr/>
          <p:nvPr/>
        </p:nvSpPr>
        <p:spPr>
          <a:xfrm>
            <a:off x="4164450" y="4036750"/>
            <a:ext cx="794700" cy="6102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2" name="Google Shape;3002;p165"/>
          <p:cNvSpPr txBox="1"/>
          <p:nvPr/>
        </p:nvSpPr>
        <p:spPr>
          <a:xfrm>
            <a:off x="5214050" y="4244175"/>
            <a:ext cx="2880900" cy="831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Much more favorable 0-1km SRH, reduced MLCAPE… (75/68) – too low compared to obs?</a:t>
            </a:r>
            <a:endParaRPr>
              <a:solidFill>
                <a:schemeClr val="dk1"/>
              </a:solidFill>
            </a:endParaRPr>
          </a:p>
        </p:txBody>
      </p:sp>
      <p:sp>
        <p:nvSpPr>
          <p:cNvPr id="3003" name="Google Shape;3003;p165"/>
          <p:cNvSpPr txBox="1"/>
          <p:nvPr/>
        </p:nvSpPr>
        <p:spPr>
          <a:xfrm>
            <a:off x="1048851" y="457650"/>
            <a:ext cx="27558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rPr>
              <a:t>Valid 23Z in warm sector</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7" name="Shape 3007"/>
        <p:cNvGrpSpPr/>
        <p:nvPr/>
      </p:nvGrpSpPr>
      <p:grpSpPr>
        <a:xfrm>
          <a:off x="0" y="0"/>
          <a:ext cx="0" cy="0"/>
          <a:chOff x="0" y="0"/>
          <a:chExt cx="0" cy="0"/>
        </a:xfrm>
      </p:grpSpPr>
      <p:sp>
        <p:nvSpPr>
          <p:cNvPr id="3008" name="Google Shape;3008;p166"/>
          <p:cNvSpPr txBox="1"/>
          <p:nvPr/>
        </p:nvSpPr>
        <p:spPr>
          <a:xfrm>
            <a:off x="6185600" y="0"/>
            <a:ext cx="17271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3009" name="Google Shape;3009;p166"/>
          <p:cNvSpPr txBox="1"/>
          <p:nvPr/>
        </p:nvSpPr>
        <p:spPr>
          <a:xfrm>
            <a:off x="1628250" y="1986900"/>
            <a:ext cx="6132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u="sng">
                <a:solidFill>
                  <a:schemeClr val="dk1"/>
                </a:solidFill>
              </a:rPr>
              <a:t>Piece it all together into a useful conceptual model!</a:t>
            </a:r>
            <a:endParaRPr b="1" sz="1800">
              <a:solidFill>
                <a:srgbClr val="0000FF"/>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3" name="Shape 3013"/>
        <p:cNvGrpSpPr/>
        <p:nvPr/>
      </p:nvGrpSpPr>
      <p:grpSpPr>
        <a:xfrm>
          <a:off x="0" y="0"/>
          <a:ext cx="0" cy="0"/>
          <a:chOff x="0" y="0"/>
          <a:chExt cx="0" cy="0"/>
        </a:xfrm>
      </p:grpSpPr>
      <p:pic>
        <p:nvPicPr>
          <p:cNvPr id="3014" name="Google Shape;3014;p167"/>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3015" name="Google Shape;3015;p167"/>
          <p:cNvSpPr/>
          <p:nvPr/>
        </p:nvSpPr>
        <p:spPr>
          <a:xfrm>
            <a:off x="2681925" y="1872775"/>
            <a:ext cx="1263075" cy="2959225"/>
          </a:xfrm>
          <a:custGeom>
            <a:rect b="b" l="l" r="r" t="t"/>
            <a:pathLst>
              <a:path extrusionOk="0" h="118369" w="50523">
                <a:moveTo>
                  <a:pt x="1215" y="7446"/>
                </a:moveTo>
                <a:cubicBezTo>
                  <a:pt x="3140" y="6585"/>
                  <a:pt x="9724" y="3495"/>
                  <a:pt x="12763" y="2279"/>
                </a:cubicBezTo>
                <a:cubicBezTo>
                  <a:pt x="15802" y="1063"/>
                  <a:pt x="17676" y="-152"/>
                  <a:pt x="19449" y="152"/>
                </a:cubicBezTo>
                <a:cubicBezTo>
                  <a:pt x="21222" y="456"/>
                  <a:pt x="23400" y="2229"/>
                  <a:pt x="23400" y="4103"/>
                </a:cubicBezTo>
                <a:cubicBezTo>
                  <a:pt x="23400" y="5977"/>
                  <a:pt x="20411" y="9168"/>
                  <a:pt x="19449" y="11396"/>
                </a:cubicBezTo>
                <a:cubicBezTo>
                  <a:pt x="18487" y="13625"/>
                  <a:pt x="17525" y="15043"/>
                  <a:pt x="17626" y="17474"/>
                </a:cubicBezTo>
                <a:cubicBezTo>
                  <a:pt x="17727" y="19905"/>
                  <a:pt x="20260" y="23249"/>
                  <a:pt x="20057" y="25984"/>
                </a:cubicBezTo>
                <a:cubicBezTo>
                  <a:pt x="19854" y="28719"/>
                  <a:pt x="16714" y="31555"/>
                  <a:pt x="16410" y="33885"/>
                </a:cubicBezTo>
                <a:cubicBezTo>
                  <a:pt x="16106" y="36215"/>
                  <a:pt x="16715" y="37988"/>
                  <a:pt x="18234" y="39963"/>
                </a:cubicBezTo>
                <a:cubicBezTo>
                  <a:pt x="19754" y="41938"/>
                  <a:pt x="22589" y="44521"/>
                  <a:pt x="25527" y="45737"/>
                </a:cubicBezTo>
                <a:cubicBezTo>
                  <a:pt x="28465" y="46953"/>
                  <a:pt x="32213" y="45890"/>
                  <a:pt x="35860" y="47257"/>
                </a:cubicBezTo>
                <a:cubicBezTo>
                  <a:pt x="39507" y="48625"/>
                  <a:pt x="44977" y="50802"/>
                  <a:pt x="47408" y="53942"/>
                </a:cubicBezTo>
                <a:cubicBezTo>
                  <a:pt x="49839" y="57082"/>
                  <a:pt x="50751" y="61641"/>
                  <a:pt x="50447" y="66098"/>
                </a:cubicBezTo>
                <a:cubicBezTo>
                  <a:pt x="50143" y="70555"/>
                  <a:pt x="47357" y="77748"/>
                  <a:pt x="45584" y="80686"/>
                </a:cubicBezTo>
                <a:cubicBezTo>
                  <a:pt x="43811" y="83624"/>
                  <a:pt x="42646" y="84029"/>
                  <a:pt x="39810" y="83725"/>
                </a:cubicBezTo>
                <a:cubicBezTo>
                  <a:pt x="36974" y="83421"/>
                  <a:pt x="31706" y="79521"/>
                  <a:pt x="28566" y="78862"/>
                </a:cubicBezTo>
                <a:cubicBezTo>
                  <a:pt x="25426" y="78204"/>
                  <a:pt x="23248" y="78508"/>
                  <a:pt x="20969" y="79774"/>
                </a:cubicBezTo>
                <a:cubicBezTo>
                  <a:pt x="18690" y="81040"/>
                  <a:pt x="16563" y="82307"/>
                  <a:pt x="14891" y="86460"/>
                </a:cubicBezTo>
                <a:cubicBezTo>
                  <a:pt x="13220" y="90613"/>
                  <a:pt x="13422" y="99376"/>
                  <a:pt x="10940" y="104694"/>
                </a:cubicBezTo>
                <a:cubicBezTo>
                  <a:pt x="8458" y="110012"/>
                  <a:pt x="1823" y="116090"/>
                  <a:pt x="0" y="118369"/>
                </a:cubicBezTo>
              </a:path>
            </a:pathLst>
          </a:custGeom>
          <a:noFill/>
          <a:ln cap="flat" cmpd="sng" w="19050">
            <a:solidFill>
              <a:srgbClr val="0000FF"/>
            </a:solidFill>
            <a:prstDash val="solid"/>
            <a:round/>
            <a:headEnd len="med" w="med" type="none"/>
            <a:tailEnd len="med" w="med" type="none"/>
          </a:ln>
        </p:spPr>
      </p:sp>
      <p:sp>
        <p:nvSpPr>
          <p:cNvPr id="3016" name="Google Shape;3016;p167"/>
          <p:cNvSpPr/>
          <p:nvPr/>
        </p:nvSpPr>
        <p:spPr>
          <a:xfrm>
            <a:off x="3335300" y="2423600"/>
            <a:ext cx="1566000" cy="2248850"/>
          </a:xfrm>
          <a:custGeom>
            <a:rect b="b" l="l" r="r" t="t"/>
            <a:pathLst>
              <a:path extrusionOk="0" h="89954" w="62640">
                <a:moveTo>
                  <a:pt x="0" y="22489"/>
                </a:moveTo>
                <a:cubicBezTo>
                  <a:pt x="760" y="21628"/>
                  <a:pt x="2431" y="18538"/>
                  <a:pt x="4558" y="17322"/>
                </a:cubicBezTo>
                <a:cubicBezTo>
                  <a:pt x="6685" y="16106"/>
                  <a:pt x="11143" y="16259"/>
                  <a:pt x="12764" y="15195"/>
                </a:cubicBezTo>
                <a:cubicBezTo>
                  <a:pt x="14385" y="14131"/>
                  <a:pt x="13827" y="13067"/>
                  <a:pt x="14283" y="10940"/>
                </a:cubicBezTo>
                <a:cubicBezTo>
                  <a:pt x="14739" y="8813"/>
                  <a:pt x="14689" y="4254"/>
                  <a:pt x="15499" y="2431"/>
                </a:cubicBezTo>
                <a:cubicBezTo>
                  <a:pt x="16310" y="608"/>
                  <a:pt x="17677" y="0"/>
                  <a:pt x="19146" y="0"/>
                </a:cubicBezTo>
                <a:cubicBezTo>
                  <a:pt x="20615" y="0"/>
                  <a:pt x="21881" y="354"/>
                  <a:pt x="24312" y="2431"/>
                </a:cubicBezTo>
                <a:cubicBezTo>
                  <a:pt x="26743" y="4508"/>
                  <a:pt x="32112" y="8611"/>
                  <a:pt x="33733" y="12460"/>
                </a:cubicBezTo>
                <a:cubicBezTo>
                  <a:pt x="35354" y="16310"/>
                  <a:pt x="33176" y="21527"/>
                  <a:pt x="34037" y="25528"/>
                </a:cubicBezTo>
                <a:cubicBezTo>
                  <a:pt x="34898" y="29529"/>
                  <a:pt x="36265" y="33480"/>
                  <a:pt x="38899" y="36468"/>
                </a:cubicBezTo>
                <a:cubicBezTo>
                  <a:pt x="41533" y="39456"/>
                  <a:pt x="46040" y="40723"/>
                  <a:pt x="49839" y="43458"/>
                </a:cubicBezTo>
                <a:cubicBezTo>
                  <a:pt x="53638" y="46193"/>
                  <a:pt x="59818" y="49637"/>
                  <a:pt x="61692" y="52878"/>
                </a:cubicBezTo>
                <a:cubicBezTo>
                  <a:pt x="63566" y="56120"/>
                  <a:pt x="62097" y="59969"/>
                  <a:pt x="61084" y="62907"/>
                </a:cubicBezTo>
                <a:cubicBezTo>
                  <a:pt x="60071" y="65845"/>
                  <a:pt x="57184" y="65997"/>
                  <a:pt x="55614" y="70505"/>
                </a:cubicBezTo>
                <a:cubicBezTo>
                  <a:pt x="54044" y="75013"/>
                  <a:pt x="52322" y="86713"/>
                  <a:pt x="51663" y="89954"/>
                </a:cubicBezTo>
              </a:path>
            </a:pathLst>
          </a:custGeom>
          <a:noFill/>
          <a:ln cap="flat" cmpd="sng" w="28575">
            <a:solidFill>
              <a:srgbClr val="980000"/>
            </a:solidFill>
            <a:prstDash val="lgDash"/>
            <a:round/>
            <a:headEnd len="med" w="med" type="none"/>
            <a:tailEnd len="med" w="med" type="none"/>
          </a:ln>
        </p:spPr>
      </p:sp>
      <p:sp>
        <p:nvSpPr>
          <p:cNvPr id="3017" name="Google Shape;3017;p167"/>
          <p:cNvSpPr txBox="1"/>
          <p:nvPr/>
        </p:nvSpPr>
        <p:spPr>
          <a:xfrm>
            <a:off x="1815800" y="1630100"/>
            <a:ext cx="1213800" cy="646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000FF"/>
                </a:solidFill>
              </a:rPr>
              <a:t>Leading edge of midlevel height falls</a:t>
            </a:r>
            <a:endParaRPr b="1" sz="1000">
              <a:solidFill>
                <a:srgbClr val="0000FF"/>
              </a:solidFill>
            </a:endParaRPr>
          </a:p>
        </p:txBody>
      </p:sp>
      <p:sp>
        <p:nvSpPr>
          <p:cNvPr id="3018" name="Google Shape;3018;p167"/>
          <p:cNvSpPr txBox="1"/>
          <p:nvPr/>
        </p:nvSpPr>
        <p:spPr>
          <a:xfrm>
            <a:off x="2703550" y="4109886"/>
            <a:ext cx="1213800" cy="492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rPr>
              <a:t>Prefrontal Confluence zone</a:t>
            </a:r>
            <a:endParaRPr b="1" sz="1000">
              <a:solidFill>
                <a:schemeClr val="dk1"/>
              </a:solidFill>
            </a:endParaRPr>
          </a:p>
        </p:txBody>
      </p:sp>
      <p:cxnSp>
        <p:nvCxnSpPr>
          <p:cNvPr id="3019" name="Google Shape;3019;p167"/>
          <p:cNvCxnSpPr/>
          <p:nvPr/>
        </p:nvCxnSpPr>
        <p:spPr>
          <a:xfrm rot="10800000">
            <a:off x="4127781" y="3096967"/>
            <a:ext cx="22500" cy="888300"/>
          </a:xfrm>
          <a:prstGeom prst="straightConnector1">
            <a:avLst/>
          </a:prstGeom>
          <a:noFill/>
          <a:ln cap="flat" cmpd="sng" w="38100">
            <a:solidFill>
              <a:srgbClr val="FF00FF"/>
            </a:solidFill>
            <a:prstDash val="solid"/>
            <a:round/>
            <a:headEnd len="med" w="med" type="none"/>
            <a:tailEnd len="med" w="med" type="triangle"/>
          </a:ln>
        </p:spPr>
      </p:cxnSp>
      <p:sp>
        <p:nvSpPr>
          <p:cNvPr id="3020" name="Google Shape;3020;p167"/>
          <p:cNvSpPr txBox="1"/>
          <p:nvPr/>
        </p:nvSpPr>
        <p:spPr>
          <a:xfrm>
            <a:off x="2215625" y="3151025"/>
            <a:ext cx="1073100" cy="492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accent5"/>
                </a:solidFill>
              </a:rPr>
              <a:t>Strengthening deep shear</a:t>
            </a:r>
            <a:endParaRPr b="1" sz="1000">
              <a:solidFill>
                <a:schemeClr val="accent5"/>
              </a:solidFill>
            </a:endParaRPr>
          </a:p>
        </p:txBody>
      </p:sp>
      <p:sp>
        <p:nvSpPr>
          <p:cNvPr id="3021" name="Google Shape;3021;p167"/>
          <p:cNvSpPr txBox="1"/>
          <p:nvPr/>
        </p:nvSpPr>
        <p:spPr>
          <a:xfrm>
            <a:off x="6754625" y="61230"/>
            <a:ext cx="2248500" cy="800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0000FF"/>
                </a:solidFill>
              </a:rPr>
              <a:t>Weak midlevel height falls/implied DCVA impinging on the warm sector – favors CI AND discrete mode</a:t>
            </a:r>
            <a:endParaRPr b="1" sz="1000">
              <a:solidFill>
                <a:srgbClr val="0000FF"/>
              </a:solidFill>
            </a:endParaRPr>
          </a:p>
        </p:txBody>
      </p:sp>
      <p:sp>
        <p:nvSpPr>
          <p:cNvPr id="3022" name="Google Shape;3022;p167"/>
          <p:cNvSpPr txBox="1"/>
          <p:nvPr/>
        </p:nvSpPr>
        <p:spPr>
          <a:xfrm>
            <a:off x="6754625" y="924095"/>
            <a:ext cx="2248500" cy="14160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rPr>
              <a:t>Prefrontal Confluence zone: </a:t>
            </a:r>
            <a:endParaRPr b="1" sz="1000">
              <a:solidFill>
                <a:schemeClr val="dk1"/>
              </a:solidFill>
            </a:endParaRPr>
          </a:p>
          <a:p>
            <a:pPr indent="0" lvl="0" marL="0" rtl="0" algn="l">
              <a:spcBef>
                <a:spcPts val="0"/>
              </a:spcBef>
              <a:spcAft>
                <a:spcPts val="0"/>
              </a:spcAft>
              <a:buNone/>
            </a:pPr>
            <a:r>
              <a:rPr b="1" lang="en" sz="1000">
                <a:solidFill>
                  <a:schemeClr val="dk1"/>
                </a:solidFill>
              </a:rPr>
              <a:t>Weak density gradient/baroclinic circulation supports separated updrafts/discrete mode</a:t>
            </a:r>
            <a:endParaRPr b="1" sz="1000">
              <a:solidFill>
                <a:schemeClr val="dk1"/>
              </a:solidFill>
            </a:endParaRPr>
          </a:p>
          <a:p>
            <a:pPr indent="0" lvl="0" marL="0" rtl="0" algn="l">
              <a:spcBef>
                <a:spcPts val="0"/>
              </a:spcBef>
              <a:spcAft>
                <a:spcPts val="0"/>
              </a:spcAft>
              <a:buNone/>
            </a:pPr>
            <a:r>
              <a:t/>
            </a:r>
            <a:endParaRPr b="1" sz="1000">
              <a:solidFill>
                <a:schemeClr val="dk1"/>
              </a:solidFill>
            </a:endParaRPr>
          </a:p>
          <a:p>
            <a:pPr indent="0" lvl="0" marL="0" rtl="0" algn="l">
              <a:spcBef>
                <a:spcPts val="0"/>
              </a:spcBef>
              <a:spcAft>
                <a:spcPts val="0"/>
              </a:spcAft>
              <a:buNone/>
            </a:pPr>
            <a:r>
              <a:rPr b="1" lang="en" sz="1000">
                <a:solidFill>
                  <a:schemeClr val="dk2"/>
                </a:solidFill>
              </a:rPr>
              <a:t>(compare to strongly forced cold front, which would encourage quicker upscale growth)</a:t>
            </a:r>
            <a:endParaRPr b="1" sz="1000">
              <a:solidFill>
                <a:schemeClr val="dk2"/>
              </a:solidFill>
            </a:endParaRPr>
          </a:p>
        </p:txBody>
      </p:sp>
      <p:sp>
        <p:nvSpPr>
          <p:cNvPr id="3023" name="Google Shape;3023;p167"/>
          <p:cNvSpPr txBox="1"/>
          <p:nvPr/>
        </p:nvSpPr>
        <p:spPr>
          <a:xfrm>
            <a:off x="6754625" y="2408653"/>
            <a:ext cx="2248500" cy="954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accent5"/>
                </a:solidFill>
              </a:rPr>
              <a:t>Strengthening off-boundary deep shear AND storm motions:</a:t>
            </a:r>
            <a:endParaRPr b="1" sz="1000">
              <a:solidFill>
                <a:schemeClr val="accent5"/>
              </a:solidFill>
            </a:endParaRPr>
          </a:p>
          <a:p>
            <a:pPr indent="0" lvl="0" marL="0" rtl="0" algn="l">
              <a:spcBef>
                <a:spcPts val="0"/>
              </a:spcBef>
              <a:spcAft>
                <a:spcPts val="0"/>
              </a:spcAft>
              <a:buNone/>
            </a:pPr>
            <a:r>
              <a:rPr b="1" lang="en" sz="1000">
                <a:solidFill>
                  <a:schemeClr val="accent5"/>
                </a:solidFill>
              </a:rPr>
              <a:t>Storms get OFF the boundary, and given slow-moving boundary, – discrete mode favored</a:t>
            </a:r>
            <a:endParaRPr b="1" sz="1000">
              <a:solidFill>
                <a:schemeClr val="accent5"/>
              </a:solidFill>
            </a:endParaRPr>
          </a:p>
        </p:txBody>
      </p:sp>
      <p:sp>
        <p:nvSpPr>
          <p:cNvPr id="3024" name="Google Shape;3024;p167"/>
          <p:cNvSpPr txBox="1"/>
          <p:nvPr/>
        </p:nvSpPr>
        <p:spPr>
          <a:xfrm>
            <a:off x="6754625" y="3415865"/>
            <a:ext cx="2248500" cy="800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80000"/>
                </a:solidFill>
              </a:rPr>
              <a:t>Ample width of buoyant/warm sector – plenty of convective residence time in surface-based buoyancy</a:t>
            </a:r>
            <a:endParaRPr b="1" sz="1000">
              <a:solidFill>
                <a:srgbClr val="980000"/>
              </a:solidFill>
            </a:endParaRPr>
          </a:p>
        </p:txBody>
      </p:sp>
      <p:sp>
        <p:nvSpPr>
          <p:cNvPr id="3025" name="Google Shape;3025;p167"/>
          <p:cNvSpPr txBox="1"/>
          <p:nvPr/>
        </p:nvSpPr>
        <p:spPr>
          <a:xfrm>
            <a:off x="6754625" y="4284365"/>
            <a:ext cx="2248500" cy="800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FF"/>
                </a:solidFill>
              </a:rPr>
              <a:t>Strengthening LLJ yields expanding clockwise-curved low-level hodos – strongly favors RM / sustained discrete mode </a:t>
            </a:r>
            <a:endParaRPr b="1" sz="1000">
              <a:solidFill>
                <a:srgbClr val="FF00FF"/>
              </a:solidFill>
            </a:endParaRPr>
          </a:p>
        </p:txBody>
      </p:sp>
      <p:sp>
        <p:nvSpPr>
          <p:cNvPr id="3026" name="Google Shape;3026;p167"/>
          <p:cNvSpPr txBox="1"/>
          <p:nvPr/>
        </p:nvSpPr>
        <p:spPr>
          <a:xfrm>
            <a:off x="152400" y="152400"/>
            <a:ext cx="26997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19Z Composite Mesoanalysis</a:t>
            </a:r>
            <a:endParaRPr b="1">
              <a:solidFill>
                <a:schemeClr val="dk1"/>
              </a:solidFill>
            </a:endParaRPr>
          </a:p>
        </p:txBody>
      </p:sp>
      <p:sp>
        <p:nvSpPr>
          <p:cNvPr id="3027" name="Google Shape;3027;p167"/>
          <p:cNvSpPr txBox="1"/>
          <p:nvPr/>
        </p:nvSpPr>
        <p:spPr>
          <a:xfrm>
            <a:off x="1862668" y="4822680"/>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3028" name="Google Shape;3028;p167"/>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3029" name="Google Shape;3029;p167"/>
          <p:cNvSpPr/>
          <p:nvPr/>
        </p:nvSpPr>
        <p:spPr>
          <a:xfrm>
            <a:off x="3646575" y="2670674"/>
            <a:ext cx="837150" cy="1415750"/>
          </a:xfrm>
          <a:custGeom>
            <a:rect b="b" l="l" r="r" t="t"/>
            <a:pathLst>
              <a:path extrusionOk="0" h="56630" w="33486">
                <a:moveTo>
                  <a:pt x="33486" y="41022"/>
                </a:moveTo>
                <a:cubicBezTo>
                  <a:pt x="32020" y="40407"/>
                  <a:pt x="27715" y="39367"/>
                  <a:pt x="24688" y="37333"/>
                </a:cubicBezTo>
                <a:cubicBezTo>
                  <a:pt x="21661" y="35299"/>
                  <a:pt x="17121" y="31658"/>
                  <a:pt x="15324" y="28820"/>
                </a:cubicBezTo>
                <a:cubicBezTo>
                  <a:pt x="13527" y="25982"/>
                  <a:pt x="13905" y="24137"/>
                  <a:pt x="13905" y="20306"/>
                </a:cubicBezTo>
                <a:cubicBezTo>
                  <a:pt x="13905" y="16475"/>
                  <a:pt x="15655" y="9144"/>
                  <a:pt x="15324" y="5833"/>
                </a:cubicBezTo>
                <a:cubicBezTo>
                  <a:pt x="14993" y="2522"/>
                  <a:pt x="13337" y="1246"/>
                  <a:pt x="11918" y="442"/>
                </a:cubicBezTo>
                <a:cubicBezTo>
                  <a:pt x="10499" y="-362"/>
                  <a:pt x="8134" y="63"/>
                  <a:pt x="6810" y="1009"/>
                </a:cubicBezTo>
                <a:cubicBezTo>
                  <a:pt x="5486" y="1955"/>
                  <a:pt x="4634" y="3800"/>
                  <a:pt x="3972" y="6117"/>
                </a:cubicBezTo>
                <a:cubicBezTo>
                  <a:pt x="3310" y="8435"/>
                  <a:pt x="2553" y="10752"/>
                  <a:pt x="2837" y="14914"/>
                </a:cubicBezTo>
                <a:cubicBezTo>
                  <a:pt x="3121" y="19076"/>
                  <a:pt x="5439" y="26786"/>
                  <a:pt x="5675" y="31090"/>
                </a:cubicBezTo>
                <a:cubicBezTo>
                  <a:pt x="5912" y="35394"/>
                  <a:pt x="5202" y="36481"/>
                  <a:pt x="4256" y="40738"/>
                </a:cubicBezTo>
                <a:cubicBezTo>
                  <a:pt x="3310" y="44995"/>
                  <a:pt x="709" y="53981"/>
                  <a:pt x="0" y="56630"/>
                </a:cubicBezTo>
              </a:path>
            </a:pathLst>
          </a:custGeom>
          <a:noFill/>
          <a:ln cap="flat" cmpd="sng" w="28575">
            <a:solidFill>
              <a:srgbClr val="980000"/>
            </a:solidFill>
            <a:prstDash val="solid"/>
            <a:round/>
            <a:headEnd len="med" w="med" type="none"/>
            <a:tailEnd len="med" w="med" type="none"/>
          </a:ln>
        </p:spPr>
      </p:sp>
      <p:sp>
        <p:nvSpPr>
          <p:cNvPr id="3030" name="Google Shape;3030;p167"/>
          <p:cNvSpPr txBox="1"/>
          <p:nvPr/>
        </p:nvSpPr>
        <p:spPr>
          <a:xfrm>
            <a:off x="4728178" y="3056550"/>
            <a:ext cx="1302300" cy="646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00"/>
                </a:solidFill>
              </a:rPr>
              <a:t>Warm front (current edge of buoyant sector)</a:t>
            </a:r>
            <a:endParaRPr b="1" sz="1000">
              <a:solidFill>
                <a:srgbClr val="FF0000"/>
              </a:solidFill>
            </a:endParaRPr>
          </a:p>
        </p:txBody>
      </p:sp>
      <p:sp>
        <p:nvSpPr>
          <p:cNvPr id="3031" name="Google Shape;3031;p167"/>
          <p:cNvSpPr/>
          <p:nvPr/>
        </p:nvSpPr>
        <p:spPr>
          <a:xfrm>
            <a:off x="3802859" y="2231375"/>
            <a:ext cx="137975" cy="1633825"/>
          </a:xfrm>
          <a:custGeom>
            <a:rect b="b" l="l" r="r" t="t"/>
            <a:pathLst>
              <a:path extrusionOk="0" h="65353" w="5519">
                <a:moveTo>
                  <a:pt x="4611" y="65353"/>
                </a:moveTo>
                <a:cubicBezTo>
                  <a:pt x="4258" y="63437"/>
                  <a:pt x="3150" y="57940"/>
                  <a:pt x="2494" y="53855"/>
                </a:cubicBezTo>
                <a:cubicBezTo>
                  <a:pt x="1839" y="49770"/>
                  <a:pt x="1082" y="45131"/>
                  <a:pt x="678" y="40845"/>
                </a:cubicBezTo>
                <a:cubicBezTo>
                  <a:pt x="275" y="36559"/>
                  <a:pt x="-179" y="32576"/>
                  <a:pt x="73" y="28138"/>
                </a:cubicBezTo>
                <a:cubicBezTo>
                  <a:pt x="325" y="23701"/>
                  <a:pt x="1283" y="18910"/>
                  <a:pt x="2191" y="14220"/>
                </a:cubicBezTo>
                <a:cubicBezTo>
                  <a:pt x="3099" y="9530"/>
                  <a:pt x="4964" y="2370"/>
                  <a:pt x="5519" y="0"/>
                </a:cubicBezTo>
              </a:path>
            </a:pathLst>
          </a:custGeom>
          <a:noFill/>
          <a:ln cap="flat" cmpd="sng" w="38100">
            <a:solidFill>
              <a:srgbClr val="FF9900"/>
            </a:solidFill>
            <a:prstDash val="dash"/>
            <a:round/>
            <a:headEnd len="med" w="med" type="none"/>
            <a:tailEnd len="med" w="med" type="none"/>
          </a:ln>
        </p:spPr>
      </p:sp>
      <p:sp>
        <p:nvSpPr>
          <p:cNvPr id="3032" name="Google Shape;3032;p167"/>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cxnSp>
        <p:nvCxnSpPr>
          <p:cNvPr id="3033" name="Google Shape;3033;p167"/>
          <p:cNvCxnSpPr/>
          <p:nvPr/>
        </p:nvCxnSpPr>
        <p:spPr>
          <a:xfrm flipH="1" rot="10800000">
            <a:off x="3412450" y="3015900"/>
            <a:ext cx="591600" cy="573900"/>
          </a:xfrm>
          <a:prstGeom prst="straightConnector1">
            <a:avLst/>
          </a:prstGeom>
          <a:noFill/>
          <a:ln cap="flat" cmpd="sng" w="38100">
            <a:solidFill>
              <a:schemeClr val="accent5"/>
            </a:solidFill>
            <a:prstDash val="solid"/>
            <a:round/>
            <a:headEnd len="med" w="med" type="none"/>
            <a:tailEnd len="med" w="med" type="triangle"/>
          </a:ln>
        </p:spPr>
      </p:cxnSp>
      <p:sp>
        <p:nvSpPr>
          <p:cNvPr id="3034" name="Google Shape;3034;p167"/>
          <p:cNvSpPr txBox="1"/>
          <p:nvPr/>
        </p:nvSpPr>
        <p:spPr>
          <a:xfrm>
            <a:off x="4261322" y="3942225"/>
            <a:ext cx="1435500" cy="33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FF"/>
                </a:solidFill>
              </a:rPr>
              <a:t>Strengthening LLJ </a:t>
            </a:r>
            <a:endParaRPr b="1" sz="1000">
              <a:solidFill>
                <a:srgbClr val="FF00FF"/>
              </a:solidFill>
            </a:endParaRPr>
          </a:p>
        </p:txBody>
      </p:sp>
      <p:sp>
        <p:nvSpPr>
          <p:cNvPr id="3035" name="Google Shape;3035;p167"/>
          <p:cNvSpPr txBox="1"/>
          <p:nvPr/>
        </p:nvSpPr>
        <p:spPr>
          <a:xfrm>
            <a:off x="3465800" y="1690600"/>
            <a:ext cx="1337400" cy="33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accent4"/>
                </a:solidFill>
              </a:rPr>
              <a:t>Heat/moisture axis</a:t>
            </a:r>
            <a:endParaRPr b="1" sz="1000">
              <a:solidFill>
                <a:schemeClr val="accent4"/>
              </a:solidFill>
            </a:endParaRPr>
          </a:p>
        </p:txBody>
      </p:sp>
      <p:sp>
        <p:nvSpPr>
          <p:cNvPr id="3036" name="Google Shape;3036;p167"/>
          <p:cNvSpPr txBox="1"/>
          <p:nvPr/>
        </p:nvSpPr>
        <p:spPr>
          <a:xfrm>
            <a:off x="4359500" y="2324775"/>
            <a:ext cx="1714500" cy="33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980000"/>
                </a:solidFill>
              </a:rPr>
              <a:t>1500/1000 J/kg MLCAPE</a:t>
            </a:r>
            <a:endParaRPr b="1" sz="1000">
              <a:solidFill>
                <a:srgbClr val="98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0" name="Shape 3040"/>
        <p:cNvGrpSpPr/>
        <p:nvPr/>
      </p:nvGrpSpPr>
      <p:grpSpPr>
        <a:xfrm>
          <a:off x="0" y="0"/>
          <a:ext cx="0" cy="0"/>
          <a:chOff x="0" y="0"/>
          <a:chExt cx="0" cy="0"/>
        </a:xfrm>
      </p:grpSpPr>
      <p:pic>
        <p:nvPicPr>
          <p:cNvPr id="3041" name="Google Shape;3041;p168"/>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3042" name="Google Shape;3042;p168"/>
          <p:cNvSpPr/>
          <p:nvPr/>
        </p:nvSpPr>
        <p:spPr>
          <a:xfrm>
            <a:off x="2681925" y="1872775"/>
            <a:ext cx="1263075" cy="2959225"/>
          </a:xfrm>
          <a:custGeom>
            <a:rect b="b" l="l" r="r" t="t"/>
            <a:pathLst>
              <a:path extrusionOk="0" h="118369" w="50523">
                <a:moveTo>
                  <a:pt x="1215" y="7446"/>
                </a:moveTo>
                <a:cubicBezTo>
                  <a:pt x="3140" y="6585"/>
                  <a:pt x="9724" y="3495"/>
                  <a:pt x="12763" y="2279"/>
                </a:cubicBezTo>
                <a:cubicBezTo>
                  <a:pt x="15802" y="1063"/>
                  <a:pt x="17676" y="-152"/>
                  <a:pt x="19449" y="152"/>
                </a:cubicBezTo>
                <a:cubicBezTo>
                  <a:pt x="21222" y="456"/>
                  <a:pt x="23400" y="2229"/>
                  <a:pt x="23400" y="4103"/>
                </a:cubicBezTo>
                <a:cubicBezTo>
                  <a:pt x="23400" y="5977"/>
                  <a:pt x="20411" y="9168"/>
                  <a:pt x="19449" y="11396"/>
                </a:cubicBezTo>
                <a:cubicBezTo>
                  <a:pt x="18487" y="13625"/>
                  <a:pt x="17525" y="15043"/>
                  <a:pt x="17626" y="17474"/>
                </a:cubicBezTo>
                <a:cubicBezTo>
                  <a:pt x="17727" y="19905"/>
                  <a:pt x="20260" y="23249"/>
                  <a:pt x="20057" y="25984"/>
                </a:cubicBezTo>
                <a:cubicBezTo>
                  <a:pt x="19854" y="28719"/>
                  <a:pt x="16714" y="31555"/>
                  <a:pt x="16410" y="33885"/>
                </a:cubicBezTo>
                <a:cubicBezTo>
                  <a:pt x="16106" y="36215"/>
                  <a:pt x="16715" y="37988"/>
                  <a:pt x="18234" y="39963"/>
                </a:cubicBezTo>
                <a:cubicBezTo>
                  <a:pt x="19754" y="41938"/>
                  <a:pt x="22589" y="44521"/>
                  <a:pt x="25527" y="45737"/>
                </a:cubicBezTo>
                <a:cubicBezTo>
                  <a:pt x="28465" y="46953"/>
                  <a:pt x="32213" y="45890"/>
                  <a:pt x="35860" y="47257"/>
                </a:cubicBezTo>
                <a:cubicBezTo>
                  <a:pt x="39507" y="48625"/>
                  <a:pt x="44977" y="50802"/>
                  <a:pt x="47408" y="53942"/>
                </a:cubicBezTo>
                <a:cubicBezTo>
                  <a:pt x="49839" y="57082"/>
                  <a:pt x="50751" y="61641"/>
                  <a:pt x="50447" y="66098"/>
                </a:cubicBezTo>
                <a:cubicBezTo>
                  <a:pt x="50143" y="70555"/>
                  <a:pt x="47357" y="77748"/>
                  <a:pt x="45584" y="80686"/>
                </a:cubicBezTo>
                <a:cubicBezTo>
                  <a:pt x="43811" y="83624"/>
                  <a:pt x="42646" y="84029"/>
                  <a:pt x="39810" y="83725"/>
                </a:cubicBezTo>
                <a:cubicBezTo>
                  <a:pt x="36974" y="83421"/>
                  <a:pt x="31706" y="79521"/>
                  <a:pt x="28566" y="78862"/>
                </a:cubicBezTo>
                <a:cubicBezTo>
                  <a:pt x="25426" y="78204"/>
                  <a:pt x="23248" y="78508"/>
                  <a:pt x="20969" y="79774"/>
                </a:cubicBezTo>
                <a:cubicBezTo>
                  <a:pt x="18690" y="81040"/>
                  <a:pt x="16563" y="82307"/>
                  <a:pt x="14891" y="86460"/>
                </a:cubicBezTo>
                <a:cubicBezTo>
                  <a:pt x="13220" y="90613"/>
                  <a:pt x="13422" y="99376"/>
                  <a:pt x="10940" y="104694"/>
                </a:cubicBezTo>
                <a:cubicBezTo>
                  <a:pt x="8458" y="110012"/>
                  <a:pt x="1823" y="116090"/>
                  <a:pt x="0" y="118369"/>
                </a:cubicBezTo>
              </a:path>
            </a:pathLst>
          </a:custGeom>
          <a:noFill/>
          <a:ln cap="flat" cmpd="sng" w="19050">
            <a:solidFill>
              <a:schemeClr val="dk2"/>
            </a:solidFill>
            <a:prstDash val="solid"/>
            <a:round/>
            <a:headEnd len="med" w="med" type="none"/>
            <a:tailEnd len="med" w="med" type="none"/>
          </a:ln>
        </p:spPr>
      </p:sp>
      <p:cxnSp>
        <p:nvCxnSpPr>
          <p:cNvPr id="3043" name="Google Shape;3043;p168"/>
          <p:cNvCxnSpPr/>
          <p:nvPr/>
        </p:nvCxnSpPr>
        <p:spPr>
          <a:xfrm rot="10800000">
            <a:off x="4127781" y="3096967"/>
            <a:ext cx="22500" cy="888300"/>
          </a:xfrm>
          <a:prstGeom prst="straightConnector1">
            <a:avLst/>
          </a:prstGeom>
          <a:noFill/>
          <a:ln cap="flat" cmpd="sng" w="38100">
            <a:solidFill>
              <a:srgbClr val="FF00FF"/>
            </a:solidFill>
            <a:prstDash val="solid"/>
            <a:round/>
            <a:headEnd len="med" w="med" type="none"/>
            <a:tailEnd len="med" w="med" type="triangle"/>
          </a:ln>
        </p:spPr>
      </p:cxnSp>
      <p:sp>
        <p:nvSpPr>
          <p:cNvPr id="3044" name="Google Shape;3044;p168"/>
          <p:cNvSpPr txBox="1"/>
          <p:nvPr/>
        </p:nvSpPr>
        <p:spPr>
          <a:xfrm>
            <a:off x="152400" y="152400"/>
            <a:ext cx="2699700" cy="4002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19Z Composite Mesoanalysis</a:t>
            </a:r>
            <a:endParaRPr b="1">
              <a:solidFill>
                <a:schemeClr val="dk1"/>
              </a:solidFill>
            </a:endParaRPr>
          </a:p>
        </p:txBody>
      </p:sp>
      <p:sp>
        <p:nvSpPr>
          <p:cNvPr id="3045" name="Google Shape;3045;p168"/>
          <p:cNvSpPr txBox="1"/>
          <p:nvPr/>
        </p:nvSpPr>
        <p:spPr>
          <a:xfrm>
            <a:off x="1862668" y="4822680"/>
            <a:ext cx="4032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3046" name="Google Shape;3046;p168"/>
          <p:cNvSpPr/>
          <p:nvPr/>
        </p:nvSpPr>
        <p:spPr>
          <a:xfrm>
            <a:off x="3831025" y="2214663"/>
            <a:ext cx="879700" cy="729550"/>
          </a:xfrm>
          <a:custGeom>
            <a:rect b="b" l="l" r="r" t="t"/>
            <a:pathLst>
              <a:path extrusionOk="0" h="29182" w="35188">
                <a:moveTo>
                  <a:pt x="0" y="237"/>
                </a:moveTo>
                <a:cubicBezTo>
                  <a:pt x="899" y="237"/>
                  <a:pt x="3879" y="1"/>
                  <a:pt x="5392" y="237"/>
                </a:cubicBezTo>
                <a:cubicBezTo>
                  <a:pt x="6906" y="474"/>
                  <a:pt x="7710" y="-94"/>
                  <a:pt x="9081" y="1656"/>
                </a:cubicBezTo>
                <a:cubicBezTo>
                  <a:pt x="10453" y="3406"/>
                  <a:pt x="12013" y="7805"/>
                  <a:pt x="13621" y="10737"/>
                </a:cubicBezTo>
                <a:cubicBezTo>
                  <a:pt x="15229" y="13669"/>
                  <a:pt x="15135" y="16176"/>
                  <a:pt x="18729" y="19250"/>
                </a:cubicBezTo>
                <a:cubicBezTo>
                  <a:pt x="22324" y="22324"/>
                  <a:pt x="32445" y="27527"/>
                  <a:pt x="35188" y="29182"/>
                </a:cubicBezTo>
              </a:path>
            </a:pathLst>
          </a:custGeom>
          <a:noFill/>
          <a:ln cap="flat" cmpd="sng" w="38100">
            <a:solidFill>
              <a:srgbClr val="FF0000"/>
            </a:solidFill>
            <a:prstDash val="solid"/>
            <a:round/>
            <a:headEnd len="med" w="med" type="none"/>
            <a:tailEnd len="med" w="med" type="none"/>
          </a:ln>
        </p:spPr>
      </p:sp>
      <p:sp>
        <p:nvSpPr>
          <p:cNvPr id="3047" name="Google Shape;3047;p168"/>
          <p:cNvSpPr/>
          <p:nvPr/>
        </p:nvSpPr>
        <p:spPr>
          <a:xfrm>
            <a:off x="3570825" y="2917425"/>
            <a:ext cx="212725" cy="1132025"/>
          </a:xfrm>
          <a:custGeom>
            <a:rect b="b" l="l" r="r" t="t"/>
            <a:pathLst>
              <a:path extrusionOk="0" h="45281" w="8509">
                <a:moveTo>
                  <a:pt x="0" y="0"/>
                </a:moveTo>
                <a:cubicBezTo>
                  <a:pt x="557" y="1469"/>
                  <a:pt x="1925" y="1267"/>
                  <a:pt x="3343" y="8814"/>
                </a:cubicBezTo>
                <a:cubicBezTo>
                  <a:pt x="4761" y="16361"/>
                  <a:pt x="7648" y="39203"/>
                  <a:pt x="8509" y="45281"/>
                </a:cubicBezTo>
              </a:path>
            </a:pathLst>
          </a:custGeom>
          <a:noFill/>
          <a:ln cap="flat" cmpd="sng" w="38100">
            <a:solidFill>
              <a:schemeClr val="dk1"/>
            </a:solidFill>
            <a:prstDash val="solid"/>
            <a:round/>
            <a:headEnd len="med" w="med" type="none"/>
            <a:tailEnd len="med" w="med" type="none"/>
          </a:ln>
        </p:spPr>
      </p:sp>
      <p:sp>
        <p:nvSpPr>
          <p:cNvPr id="3048" name="Google Shape;3048;p168"/>
          <p:cNvSpPr/>
          <p:nvPr/>
        </p:nvSpPr>
        <p:spPr>
          <a:xfrm>
            <a:off x="3783550" y="2772675"/>
            <a:ext cx="558000" cy="729600"/>
          </a:xfrm>
          <a:prstGeom prst="ellipse">
            <a:avLst/>
          </a:prstGeom>
          <a:noFill/>
          <a:ln cap="flat" cmpd="sng" w="38100">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49" name="Google Shape;3049;p168"/>
          <p:cNvSpPr/>
          <p:nvPr/>
        </p:nvSpPr>
        <p:spPr>
          <a:xfrm rot="-2259697">
            <a:off x="3946195" y="2213319"/>
            <a:ext cx="416860" cy="661561"/>
          </a:xfrm>
          <a:prstGeom prst="ellipse">
            <a:avLst/>
          </a:prstGeom>
          <a:noFill/>
          <a:ln cap="flat" cmpd="sng" w="38100">
            <a:solidFill>
              <a:srgbClr val="0000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50" name="Google Shape;3050;p168"/>
          <p:cNvSpPr txBox="1"/>
          <p:nvPr/>
        </p:nvSpPr>
        <p:spPr>
          <a:xfrm>
            <a:off x="4803200" y="2256205"/>
            <a:ext cx="2248500" cy="7389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FF"/>
                </a:solidFill>
              </a:rPr>
              <a:t>Added identified zones of potentially enhanced SRH from earlier vis/obs analysis </a:t>
            </a:r>
            <a:endParaRPr b="1" sz="1200">
              <a:solidFill>
                <a:srgbClr val="0000FF"/>
              </a:solidFill>
            </a:endParaRPr>
          </a:p>
        </p:txBody>
      </p:sp>
      <p:sp>
        <p:nvSpPr>
          <p:cNvPr id="3051" name="Google Shape;3051;p168"/>
          <p:cNvSpPr txBox="1"/>
          <p:nvPr/>
        </p:nvSpPr>
        <p:spPr>
          <a:xfrm>
            <a:off x="4261322" y="3942225"/>
            <a:ext cx="1435500" cy="33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F00FF"/>
                </a:solidFill>
              </a:rPr>
              <a:t>Strengthening LLJ </a:t>
            </a:r>
            <a:endParaRPr b="1" sz="1000">
              <a:solidFill>
                <a:srgbClr val="FF00FF"/>
              </a:solidFill>
            </a:endParaRPr>
          </a:p>
        </p:txBody>
      </p:sp>
      <p:sp>
        <p:nvSpPr>
          <p:cNvPr id="3052" name="Google Shape;3052;p168"/>
          <p:cNvSpPr/>
          <p:nvPr/>
        </p:nvSpPr>
        <p:spPr>
          <a:xfrm>
            <a:off x="3802859" y="2231375"/>
            <a:ext cx="137975" cy="1633825"/>
          </a:xfrm>
          <a:custGeom>
            <a:rect b="b" l="l" r="r" t="t"/>
            <a:pathLst>
              <a:path extrusionOk="0" h="65353" w="5519">
                <a:moveTo>
                  <a:pt x="4611" y="65353"/>
                </a:moveTo>
                <a:cubicBezTo>
                  <a:pt x="4258" y="63437"/>
                  <a:pt x="3150" y="57940"/>
                  <a:pt x="2494" y="53855"/>
                </a:cubicBezTo>
                <a:cubicBezTo>
                  <a:pt x="1839" y="49770"/>
                  <a:pt x="1082" y="45131"/>
                  <a:pt x="678" y="40845"/>
                </a:cubicBezTo>
                <a:cubicBezTo>
                  <a:pt x="275" y="36559"/>
                  <a:pt x="-179" y="32576"/>
                  <a:pt x="73" y="28138"/>
                </a:cubicBezTo>
                <a:cubicBezTo>
                  <a:pt x="325" y="23701"/>
                  <a:pt x="1283" y="18910"/>
                  <a:pt x="2191" y="14220"/>
                </a:cubicBezTo>
                <a:cubicBezTo>
                  <a:pt x="3099" y="9530"/>
                  <a:pt x="4964" y="2370"/>
                  <a:pt x="5519" y="0"/>
                </a:cubicBezTo>
              </a:path>
            </a:pathLst>
          </a:custGeom>
          <a:noFill/>
          <a:ln cap="flat" cmpd="sng" w="38100">
            <a:solidFill>
              <a:srgbClr val="FF9900"/>
            </a:solidFill>
            <a:prstDash val="dash"/>
            <a:round/>
            <a:headEnd len="med" w="med" type="none"/>
            <a:tailEnd len="med" w="med" type="none"/>
          </a:ln>
        </p:spPr>
      </p:sp>
      <p:cxnSp>
        <p:nvCxnSpPr>
          <p:cNvPr id="3053" name="Google Shape;3053;p168"/>
          <p:cNvCxnSpPr/>
          <p:nvPr/>
        </p:nvCxnSpPr>
        <p:spPr>
          <a:xfrm flipH="1" rot="10800000">
            <a:off x="3412450" y="3015900"/>
            <a:ext cx="591600" cy="573900"/>
          </a:xfrm>
          <a:prstGeom prst="straightConnector1">
            <a:avLst/>
          </a:prstGeom>
          <a:noFill/>
          <a:ln cap="flat" cmpd="sng" w="38100">
            <a:solidFill>
              <a:schemeClr val="accent5"/>
            </a:solidFill>
            <a:prstDash val="solid"/>
            <a:round/>
            <a:headEnd len="med" w="med" type="none"/>
            <a:tailEnd len="med" w="med" type="triangle"/>
          </a:ln>
        </p:spPr>
      </p:cxnSp>
      <p:sp>
        <p:nvSpPr>
          <p:cNvPr id="3054" name="Google Shape;3054;p168"/>
          <p:cNvSpPr txBox="1"/>
          <p:nvPr/>
        </p:nvSpPr>
        <p:spPr>
          <a:xfrm>
            <a:off x="2215625" y="3151025"/>
            <a:ext cx="1073100" cy="492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accent5"/>
                </a:solidFill>
              </a:rPr>
              <a:t>Strengthening deep shear</a:t>
            </a:r>
            <a:endParaRPr b="1" sz="1000">
              <a:solidFill>
                <a:schemeClr val="accent5"/>
              </a:solidFill>
            </a:endParaRPr>
          </a:p>
        </p:txBody>
      </p:sp>
      <p:sp>
        <p:nvSpPr>
          <p:cNvPr id="3055" name="Google Shape;3055;p168"/>
          <p:cNvSpPr txBox="1"/>
          <p:nvPr/>
        </p:nvSpPr>
        <p:spPr>
          <a:xfrm>
            <a:off x="1815800" y="1630100"/>
            <a:ext cx="1213800" cy="6465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2"/>
                </a:solidFill>
              </a:rPr>
              <a:t>Leading edge of midlevel height falls</a:t>
            </a:r>
            <a:endParaRPr b="1" sz="1000">
              <a:solidFill>
                <a:schemeClr val="dk2"/>
              </a:solidFill>
            </a:endParaRPr>
          </a:p>
        </p:txBody>
      </p:sp>
      <p:sp>
        <p:nvSpPr>
          <p:cNvPr id="3056" name="Google Shape;3056;p168"/>
          <p:cNvSpPr txBox="1"/>
          <p:nvPr/>
        </p:nvSpPr>
        <p:spPr>
          <a:xfrm>
            <a:off x="2703550" y="4109886"/>
            <a:ext cx="1213800" cy="4926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rPr>
              <a:t>Prefrontal Confluence zone</a:t>
            </a:r>
            <a:endParaRPr b="1" sz="1000">
              <a:solidFill>
                <a:schemeClr val="dk1"/>
              </a:solidFill>
            </a:endParaRPr>
          </a:p>
        </p:txBody>
      </p:sp>
      <p:sp>
        <p:nvSpPr>
          <p:cNvPr id="3057" name="Google Shape;3057;p168"/>
          <p:cNvSpPr txBox="1"/>
          <p:nvPr/>
        </p:nvSpPr>
        <p:spPr>
          <a:xfrm>
            <a:off x="3465800" y="1690600"/>
            <a:ext cx="1337400" cy="338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accent4"/>
                </a:solidFill>
              </a:rPr>
              <a:t>Heat/moisture axis</a:t>
            </a:r>
            <a:endParaRPr b="1" sz="1000">
              <a:solidFill>
                <a:schemeClr val="accent4"/>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1" name="Shape 3061"/>
        <p:cNvGrpSpPr/>
        <p:nvPr/>
      </p:nvGrpSpPr>
      <p:grpSpPr>
        <a:xfrm>
          <a:off x="0" y="0"/>
          <a:ext cx="0" cy="0"/>
          <a:chOff x="0" y="0"/>
          <a:chExt cx="0" cy="0"/>
        </a:xfrm>
      </p:grpSpPr>
      <p:pic>
        <p:nvPicPr>
          <p:cNvPr id="3062" name="Google Shape;3062;p169"/>
          <p:cNvPicPr preferRelativeResize="0"/>
          <p:nvPr/>
        </p:nvPicPr>
        <p:blipFill>
          <a:blip r:embed="rId3">
            <a:alphaModFix/>
          </a:blip>
          <a:stretch>
            <a:fillRect/>
          </a:stretch>
        </p:blipFill>
        <p:spPr>
          <a:xfrm>
            <a:off x="152400" y="152400"/>
            <a:ext cx="8758661" cy="4838701"/>
          </a:xfrm>
          <a:prstGeom prst="rect">
            <a:avLst/>
          </a:prstGeom>
          <a:noFill/>
          <a:ln>
            <a:noFill/>
          </a:ln>
        </p:spPr>
      </p:pic>
      <p:sp>
        <p:nvSpPr>
          <p:cNvPr id="3063" name="Google Shape;3063;p169"/>
          <p:cNvSpPr txBox="1"/>
          <p:nvPr/>
        </p:nvSpPr>
        <p:spPr>
          <a:xfrm>
            <a:off x="152400" y="152400"/>
            <a:ext cx="137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1900Z radar</a:t>
            </a:r>
            <a:endParaRPr>
              <a:solidFill>
                <a:schemeClr val="dk1"/>
              </a:solidFill>
            </a:endParaRPr>
          </a:p>
        </p:txBody>
      </p:sp>
      <p:sp>
        <p:nvSpPr>
          <p:cNvPr id="3064" name="Google Shape;3064;p169"/>
          <p:cNvSpPr/>
          <p:nvPr/>
        </p:nvSpPr>
        <p:spPr>
          <a:xfrm>
            <a:off x="2802325" y="1042900"/>
            <a:ext cx="2355300" cy="3128700"/>
          </a:xfrm>
          <a:prstGeom prst="ellipse">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65" name="Google Shape;3065;p169"/>
          <p:cNvSpPr txBox="1"/>
          <p:nvPr/>
        </p:nvSpPr>
        <p:spPr>
          <a:xfrm>
            <a:off x="3574050" y="1757600"/>
            <a:ext cx="432600" cy="161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300">
                <a:solidFill>
                  <a:srgbClr val="0000FF"/>
                </a:solidFill>
              </a:rPr>
              <a:t>?</a:t>
            </a:r>
            <a:endParaRPr b="1" sz="9300">
              <a:solidFill>
                <a:srgbClr val="0000FF"/>
              </a:solidFill>
            </a:endParaRPr>
          </a:p>
        </p:txBody>
      </p:sp>
      <p:sp>
        <p:nvSpPr>
          <p:cNvPr id="3066" name="Google Shape;3066;p169"/>
          <p:cNvSpPr txBox="1"/>
          <p:nvPr/>
        </p:nvSpPr>
        <p:spPr>
          <a:xfrm>
            <a:off x="1696950" y="281275"/>
            <a:ext cx="71604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u="sng">
                <a:solidFill>
                  <a:schemeClr val="lt1"/>
                </a:solidFill>
              </a:rPr>
              <a:t>19Z: Back to our question</a:t>
            </a:r>
            <a:r>
              <a:rPr b="1" lang="en" sz="2500">
                <a:solidFill>
                  <a:schemeClr val="lt1"/>
                </a:solidFill>
              </a:rPr>
              <a:t>:</a:t>
            </a:r>
            <a:endParaRPr b="1" sz="2500">
              <a:solidFill>
                <a:schemeClr val="lt1"/>
              </a:solidFill>
            </a:endParaRPr>
          </a:p>
          <a:p>
            <a:pPr indent="0" lvl="0" marL="0" rtl="0" algn="l">
              <a:spcBef>
                <a:spcPts val="0"/>
              </a:spcBef>
              <a:spcAft>
                <a:spcPts val="0"/>
              </a:spcAft>
              <a:buNone/>
            </a:pPr>
            <a:r>
              <a:t/>
            </a:r>
            <a:endParaRPr sz="1800">
              <a:solidFill>
                <a:schemeClr val="lt1"/>
              </a:solidFill>
            </a:endParaRPr>
          </a:p>
          <a:p>
            <a:pPr indent="457200" lvl="0" marL="0" rtl="0" algn="l">
              <a:spcBef>
                <a:spcPts val="0"/>
              </a:spcBef>
              <a:spcAft>
                <a:spcPts val="0"/>
              </a:spcAft>
              <a:buNone/>
            </a:pPr>
            <a:r>
              <a:rPr b="1" lang="en" sz="1800">
                <a:solidFill>
                  <a:schemeClr val="lt1"/>
                </a:solidFill>
              </a:rPr>
              <a:t>What will the radar look like in the next 1-3 hours?</a:t>
            </a:r>
            <a:endParaRPr b="1"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0" name="Shape 3070"/>
        <p:cNvGrpSpPr/>
        <p:nvPr/>
      </p:nvGrpSpPr>
      <p:grpSpPr>
        <a:xfrm>
          <a:off x="0" y="0"/>
          <a:ext cx="0" cy="0"/>
          <a:chOff x="0" y="0"/>
          <a:chExt cx="0" cy="0"/>
        </a:xfrm>
      </p:grpSpPr>
      <p:sp>
        <p:nvSpPr>
          <p:cNvPr id="3071" name="Google Shape;3071;p170"/>
          <p:cNvSpPr txBox="1"/>
          <p:nvPr/>
        </p:nvSpPr>
        <p:spPr>
          <a:xfrm>
            <a:off x="2142600" y="1894650"/>
            <a:ext cx="4858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200" u="sng">
                <a:solidFill>
                  <a:schemeClr val="dk1"/>
                </a:solidFill>
              </a:rPr>
              <a:t>So what happened?</a:t>
            </a:r>
            <a:endParaRPr b="1" sz="1800">
              <a:solidFill>
                <a:srgbClr val="0000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5" name="Shape 3075"/>
        <p:cNvGrpSpPr/>
        <p:nvPr/>
      </p:nvGrpSpPr>
      <p:grpSpPr>
        <a:xfrm>
          <a:off x="0" y="0"/>
          <a:ext cx="0" cy="0"/>
          <a:chOff x="0" y="0"/>
          <a:chExt cx="0" cy="0"/>
        </a:xfrm>
      </p:grpSpPr>
      <p:pic>
        <p:nvPicPr>
          <p:cNvPr id="3076" name="Google Shape;3076;p171"/>
          <p:cNvPicPr preferRelativeResize="0"/>
          <p:nvPr/>
        </p:nvPicPr>
        <p:blipFill>
          <a:blip r:embed="rId3">
            <a:alphaModFix/>
          </a:blip>
          <a:stretch>
            <a:fillRect/>
          </a:stretch>
        </p:blipFill>
        <p:spPr>
          <a:xfrm>
            <a:off x="152400" y="152400"/>
            <a:ext cx="8758661" cy="4838701"/>
          </a:xfrm>
          <a:prstGeom prst="rect">
            <a:avLst/>
          </a:prstGeom>
          <a:noFill/>
          <a:ln>
            <a:noFill/>
          </a:ln>
        </p:spPr>
      </p:pic>
      <p:sp>
        <p:nvSpPr>
          <p:cNvPr id="3077" name="Google Shape;3077;p171"/>
          <p:cNvSpPr txBox="1"/>
          <p:nvPr/>
        </p:nvSpPr>
        <p:spPr>
          <a:xfrm>
            <a:off x="152400" y="152400"/>
            <a:ext cx="137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2100Z radar</a:t>
            </a:r>
            <a:endParaRPr>
              <a:solidFill>
                <a:schemeClr val="dk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1" name="Shape 3081"/>
        <p:cNvGrpSpPr/>
        <p:nvPr/>
      </p:nvGrpSpPr>
      <p:grpSpPr>
        <a:xfrm>
          <a:off x="0" y="0"/>
          <a:ext cx="0" cy="0"/>
          <a:chOff x="0" y="0"/>
          <a:chExt cx="0" cy="0"/>
        </a:xfrm>
      </p:grpSpPr>
      <p:pic>
        <p:nvPicPr>
          <p:cNvPr id="3082" name="Google Shape;3082;p172"/>
          <p:cNvPicPr preferRelativeResize="0"/>
          <p:nvPr/>
        </p:nvPicPr>
        <p:blipFill>
          <a:blip r:embed="rId3">
            <a:alphaModFix/>
          </a:blip>
          <a:stretch>
            <a:fillRect/>
          </a:stretch>
        </p:blipFill>
        <p:spPr>
          <a:xfrm>
            <a:off x="152400" y="152400"/>
            <a:ext cx="8758661" cy="4838701"/>
          </a:xfrm>
          <a:prstGeom prst="rect">
            <a:avLst/>
          </a:prstGeom>
          <a:noFill/>
          <a:ln>
            <a:noFill/>
          </a:ln>
        </p:spPr>
      </p:pic>
      <p:sp>
        <p:nvSpPr>
          <p:cNvPr id="3083" name="Google Shape;3083;p172"/>
          <p:cNvSpPr txBox="1"/>
          <p:nvPr/>
        </p:nvSpPr>
        <p:spPr>
          <a:xfrm>
            <a:off x="152400" y="152400"/>
            <a:ext cx="137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2115Z radar</a:t>
            </a:r>
            <a:endParaRPr>
              <a:solidFill>
                <a:schemeClr val="dk1"/>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7" name="Shape 3087"/>
        <p:cNvGrpSpPr/>
        <p:nvPr/>
      </p:nvGrpSpPr>
      <p:grpSpPr>
        <a:xfrm>
          <a:off x="0" y="0"/>
          <a:ext cx="0" cy="0"/>
          <a:chOff x="0" y="0"/>
          <a:chExt cx="0" cy="0"/>
        </a:xfrm>
      </p:grpSpPr>
      <p:pic>
        <p:nvPicPr>
          <p:cNvPr id="3088" name="Google Shape;3088;p173"/>
          <p:cNvPicPr preferRelativeResize="0"/>
          <p:nvPr/>
        </p:nvPicPr>
        <p:blipFill>
          <a:blip r:embed="rId3">
            <a:alphaModFix/>
          </a:blip>
          <a:stretch>
            <a:fillRect/>
          </a:stretch>
        </p:blipFill>
        <p:spPr>
          <a:xfrm>
            <a:off x="152400" y="152400"/>
            <a:ext cx="8758661" cy="4838701"/>
          </a:xfrm>
          <a:prstGeom prst="rect">
            <a:avLst/>
          </a:prstGeom>
          <a:noFill/>
          <a:ln>
            <a:noFill/>
          </a:ln>
        </p:spPr>
      </p:pic>
      <p:sp>
        <p:nvSpPr>
          <p:cNvPr id="3089" name="Google Shape;3089;p173"/>
          <p:cNvSpPr txBox="1"/>
          <p:nvPr/>
        </p:nvSpPr>
        <p:spPr>
          <a:xfrm>
            <a:off x="152400" y="152400"/>
            <a:ext cx="137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2130Z radar</a:t>
            </a:r>
            <a:endParaRPr>
              <a:solidFill>
                <a:schemeClr val="dk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3" name="Shape 3093"/>
        <p:cNvGrpSpPr/>
        <p:nvPr/>
      </p:nvGrpSpPr>
      <p:grpSpPr>
        <a:xfrm>
          <a:off x="0" y="0"/>
          <a:ext cx="0" cy="0"/>
          <a:chOff x="0" y="0"/>
          <a:chExt cx="0" cy="0"/>
        </a:xfrm>
      </p:grpSpPr>
      <p:pic>
        <p:nvPicPr>
          <p:cNvPr id="3094" name="Google Shape;3094;p174"/>
          <p:cNvPicPr preferRelativeResize="0"/>
          <p:nvPr/>
        </p:nvPicPr>
        <p:blipFill>
          <a:blip r:embed="rId3">
            <a:alphaModFix/>
          </a:blip>
          <a:stretch>
            <a:fillRect/>
          </a:stretch>
        </p:blipFill>
        <p:spPr>
          <a:xfrm>
            <a:off x="152400" y="152400"/>
            <a:ext cx="8758661" cy="4838701"/>
          </a:xfrm>
          <a:prstGeom prst="rect">
            <a:avLst/>
          </a:prstGeom>
          <a:noFill/>
          <a:ln>
            <a:noFill/>
          </a:ln>
        </p:spPr>
      </p:pic>
      <p:sp>
        <p:nvSpPr>
          <p:cNvPr id="3095" name="Google Shape;3095;p174"/>
          <p:cNvSpPr txBox="1"/>
          <p:nvPr/>
        </p:nvSpPr>
        <p:spPr>
          <a:xfrm>
            <a:off x="152400" y="152400"/>
            <a:ext cx="137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2300Z radar</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0"/>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330" name="Google Shape;330;p40"/>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storm motion</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deep-layer shear</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grpSp>
        <p:nvGrpSpPr>
          <p:cNvPr id="331" name="Google Shape;331;p40"/>
          <p:cNvGrpSpPr/>
          <p:nvPr/>
        </p:nvGrpSpPr>
        <p:grpSpPr>
          <a:xfrm>
            <a:off x="4371530" y="979286"/>
            <a:ext cx="1609763" cy="3808415"/>
            <a:chOff x="4371530" y="979286"/>
            <a:chExt cx="1609763" cy="3808415"/>
          </a:xfrm>
        </p:grpSpPr>
        <p:sp>
          <p:nvSpPr>
            <p:cNvPr id="332" name="Google Shape;332;p40"/>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333" name="Google Shape;333;p40"/>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0"/>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0"/>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0"/>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0"/>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0"/>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0"/>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0"/>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0"/>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0"/>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0"/>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0"/>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0"/>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40"/>
          <p:cNvSpPr txBox="1"/>
          <p:nvPr/>
        </p:nvSpPr>
        <p:spPr>
          <a:xfrm>
            <a:off x="6218600" y="871625"/>
            <a:ext cx="231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Boundary = zone of ascent</a:t>
            </a:r>
            <a:endParaRPr>
              <a:solidFill>
                <a:srgbClr val="E69138"/>
              </a:solidFill>
            </a:endParaRPr>
          </a:p>
        </p:txBody>
      </p:sp>
      <p:sp>
        <p:nvSpPr>
          <p:cNvPr id="350" name="Google Shape;350;p40"/>
          <p:cNvSpPr txBox="1"/>
          <p:nvPr/>
        </p:nvSpPr>
        <p:spPr>
          <a:xfrm>
            <a:off x="6218600" y="1147775"/>
            <a:ext cx="259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Boundary Motion (B) = (20,20)</a:t>
            </a:r>
            <a:endParaRPr>
              <a:solidFill>
                <a:srgbClr val="E69138"/>
              </a:solidFill>
            </a:endParaRPr>
          </a:p>
        </p:txBody>
      </p:sp>
      <p:cxnSp>
        <p:nvCxnSpPr>
          <p:cNvPr id="351" name="Google Shape;351;p40"/>
          <p:cNvCxnSpPr/>
          <p:nvPr/>
        </p:nvCxnSpPr>
        <p:spPr>
          <a:xfrm flipH="1" rot="10800000">
            <a:off x="5561175" y="1852975"/>
            <a:ext cx="586800" cy="823200"/>
          </a:xfrm>
          <a:prstGeom prst="straightConnector1">
            <a:avLst/>
          </a:prstGeom>
          <a:noFill/>
          <a:ln cap="flat" cmpd="sng" w="28575">
            <a:solidFill>
              <a:schemeClr val="lt1"/>
            </a:solidFill>
            <a:prstDash val="solid"/>
            <a:round/>
            <a:headEnd len="med" w="med" type="none"/>
            <a:tailEnd len="med" w="med" type="triangle"/>
          </a:ln>
        </p:spPr>
      </p:cxnSp>
      <p:sp>
        <p:nvSpPr>
          <p:cNvPr id="352" name="Google Shape;352;p40"/>
          <p:cNvSpPr txBox="1"/>
          <p:nvPr/>
        </p:nvSpPr>
        <p:spPr>
          <a:xfrm>
            <a:off x="5987425" y="2832775"/>
            <a:ext cx="350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3F3F3"/>
                </a:solidFill>
              </a:rPr>
              <a:t>storm motion (c) = (10,10)</a:t>
            </a:r>
            <a:endParaRPr>
              <a:solidFill>
                <a:srgbClr val="F3F3F3"/>
              </a:solidFill>
            </a:endParaRPr>
          </a:p>
        </p:txBody>
      </p:sp>
      <p:sp>
        <p:nvSpPr>
          <p:cNvPr id="353" name="Google Shape;353;p40"/>
          <p:cNvSpPr/>
          <p:nvPr/>
        </p:nvSpPr>
        <p:spPr>
          <a:xfrm>
            <a:off x="5329125" y="2273975"/>
            <a:ext cx="409968" cy="812160"/>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0"/>
          <p:cNvSpPr txBox="1"/>
          <p:nvPr/>
        </p:nvSpPr>
        <p:spPr>
          <a:xfrm>
            <a:off x="5277675" y="4253775"/>
            <a:ext cx="193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Cb = (-10,-10)</a:t>
            </a:r>
            <a:endParaRPr>
              <a:solidFill>
                <a:srgbClr val="E06666"/>
              </a:solidFill>
            </a:endParaRPr>
          </a:p>
        </p:txBody>
      </p:sp>
      <p:sp>
        <p:nvSpPr>
          <p:cNvPr id="355" name="Google Shape;355;p40"/>
          <p:cNvSpPr txBox="1"/>
          <p:nvPr/>
        </p:nvSpPr>
        <p:spPr>
          <a:xfrm>
            <a:off x="5266100" y="3648550"/>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Boundary-relative storm motion (Cb) =</a:t>
            </a:r>
            <a:r>
              <a:rPr lang="en">
                <a:solidFill>
                  <a:srgbClr val="EA9999"/>
                </a:solidFill>
              </a:rPr>
              <a:t> </a:t>
            </a:r>
            <a:r>
              <a:rPr lang="en">
                <a:solidFill>
                  <a:srgbClr val="EFEFEF"/>
                </a:solidFill>
              </a:rPr>
              <a:t>c</a:t>
            </a:r>
            <a:r>
              <a:rPr lang="en">
                <a:solidFill>
                  <a:srgbClr val="EA9999"/>
                </a:solidFill>
              </a:rPr>
              <a:t> - </a:t>
            </a:r>
            <a:r>
              <a:rPr lang="en">
                <a:solidFill>
                  <a:srgbClr val="E69138"/>
                </a:solidFill>
              </a:rPr>
              <a:t>B</a:t>
            </a:r>
            <a:endParaRPr>
              <a:solidFill>
                <a:srgbClr val="E69138"/>
              </a:solidFill>
            </a:endParaRPr>
          </a:p>
        </p:txBody>
      </p:sp>
      <p:sp>
        <p:nvSpPr>
          <p:cNvPr id="356" name="Google Shape;356;p40"/>
          <p:cNvSpPr txBox="1"/>
          <p:nvPr/>
        </p:nvSpPr>
        <p:spPr>
          <a:xfrm>
            <a:off x="5266100" y="3953350"/>
            <a:ext cx="39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Cb =</a:t>
            </a:r>
            <a:r>
              <a:rPr lang="en">
                <a:solidFill>
                  <a:srgbClr val="EA9999"/>
                </a:solidFill>
              </a:rPr>
              <a:t> </a:t>
            </a:r>
            <a:r>
              <a:rPr lang="en">
                <a:solidFill>
                  <a:srgbClr val="E06666"/>
                </a:solidFill>
              </a:rPr>
              <a:t>((</a:t>
            </a:r>
            <a:r>
              <a:rPr lang="en">
                <a:solidFill>
                  <a:srgbClr val="EFEFEF"/>
                </a:solidFill>
              </a:rPr>
              <a:t>10- </a:t>
            </a:r>
            <a:r>
              <a:rPr lang="en">
                <a:solidFill>
                  <a:srgbClr val="E69138"/>
                </a:solidFill>
              </a:rPr>
              <a:t>20</a:t>
            </a:r>
            <a:r>
              <a:rPr lang="en">
                <a:solidFill>
                  <a:srgbClr val="E06666"/>
                </a:solidFill>
              </a:rPr>
              <a:t>),</a:t>
            </a:r>
            <a:r>
              <a:rPr lang="en">
                <a:solidFill>
                  <a:srgbClr val="EFEFEF"/>
                </a:solidFill>
              </a:rPr>
              <a:t> </a:t>
            </a:r>
            <a:r>
              <a:rPr lang="en">
                <a:solidFill>
                  <a:srgbClr val="E06666"/>
                </a:solidFill>
              </a:rPr>
              <a:t>(</a:t>
            </a:r>
            <a:r>
              <a:rPr lang="en">
                <a:solidFill>
                  <a:srgbClr val="F3F3F3"/>
                </a:solidFill>
              </a:rPr>
              <a:t>1</a:t>
            </a:r>
            <a:r>
              <a:rPr lang="en">
                <a:solidFill>
                  <a:srgbClr val="EFEFEF"/>
                </a:solidFill>
              </a:rPr>
              <a:t>0 -</a:t>
            </a:r>
            <a:r>
              <a:rPr lang="en">
                <a:solidFill>
                  <a:srgbClr val="EA9999"/>
                </a:solidFill>
              </a:rPr>
              <a:t> </a:t>
            </a:r>
            <a:r>
              <a:rPr lang="en">
                <a:solidFill>
                  <a:srgbClr val="E69138"/>
                </a:solidFill>
              </a:rPr>
              <a:t>20</a:t>
            </a:r>
            <a:r>
              <a:rPr lang="en">
                <a:solidFill>
                  <a:srgbClr val="E06666"/>
                </a:solidFill>
              </a:rPr>
              <a:t>))</a:t>
            </a:r>
            <a:endParaRPr>
              <a:solidFill>
                <a:srgbClr val="E06666"/>
              </a:solidFill>
            </a:endParaRPr>
          </a:p>
        </p:txBody>
      </p:sp>
      <p:sp>
        <p:nvSpPr>
          <p:cNvPr id="357" name="Google Shape;357;p40"/>
          <p:cNvSpPr txBox="1"/>
          <p:nvPr/>
        </p:nvSpPr>
        <p:spPr>
          <a:xfrm>
            <a:off x="4632600" y="4534975"/>
            <a:ext cx="451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06666"/>
                </a:solidFill>
              </a:rPr>
              <a:t>Result: Storm motion behind boundary; </a:t>
            </a:r>
            <a:endParaRPr>
              <a:solidFill>
                <a:srgbClr val="E06666"/>
              </a:solidFill>
            </a:endParaRPr>
          </a:p>
          <a:p>
            <a:pPr indent="0" lvl="0" marL="0" rtl="0" algn="l">
              <a:spcBef>
                <a:spcPts val="0"/>
              </a:spcBef>
              <a:spcAft>
                <a:spcPts val="0"/>
              </a:spcAft>
              <a:buNone/>
            </a:pPr>
            <a:r>
              <a:rPr lang="en">
                <a:solidFill>
                  <a:srgbClr val="E06666"/>
                </a:solidFill>
              </a:rPr>
              <a:t>Enhances residence time, promotes </a:t>
            </a:r>
            <a:r>
              <a:rPr lang="en" u="sng">
                <a:solidFill>
                  <a:srgbClr val="E06666"/>
                </a:solidFill>
              </a:rPr>
              <a:t>upscale growth</a:t>
            </a:r>
            <a:r>
              <a:rPr lang="en">
                <a:solidFill>
                  <a:srgbClr val="E06666"/>
                </a:solidFill>
              </a:rPr>
              <a:t>!</a:t>
            </a:r>
            <a:endParaRPr>
              <a:solidFill>
                <a:srgbClr val="E06666"/>
              </a:solidFill>
            </a:endParaRPr>
          </a:p>
        </p:txBody>
      </p:sp>
      <p:cxnSp>
        <p:nvCxnSpPr>
          <p:cNvPr id="358" name="Google Shape;358;p40"/>
          <p:cNvCxnSpPr/>
          <p:nvPr/>
        </p:nvCxnSpPr>
        <p:spPr>
          <a:xfrm flipH="1" rot="10800000">
            <a:off x="5541825" y="1532775"/>
            <a:ext cx="1532400" cy="1116900"/>
          </a:xfrm>
          <a:prstGeom prst="straightConnector1">
            <a:avLst/>
          </a:prstGeom>
          <a:noFill/>
          <a:ln cap="flat" cmpd="sng" w="28575">
            <a:solidFill>
              <a:srgbClr val="7F6000"/>
            </a:solidFill>
            <a:prstDash val="solid"/>
            <a:round/>
            <a:headEnd len="med" w="med" type="none"/>
            <a:tailEnd len="med" w="med" type="triangle"/>
          </a:ln>
        </p:spPr>
      </p:cxnSp>
      <p:cxnSp>
        <p:nvCxnSpPr>
          <p:cNvPr id="359" name="Google Shape;359;p40"/>
          <p:cNvCxnSpPr/>
          <p:nvPr/>
        </p:nvCxnSpPr>
        <p:spPr>
          <a:xfrm flipH="1">
            <a:off x="6182625" y="1549975"/>
            <a:ext cx="883200" cy="285900"/>
          </a:xfrm>
          <a:prstGeom prst="straightConnector1">
            <a:avLst/>
          </a:prstGeom>
          <a:noFill/>
          <a:ln cap="flat" cmpd="sng" w="28575">
            <a:solidFill>
              <a:srgbClr val="E06666"/>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9" name="Shape 3099"/>
        <p:cNvGrpSpPr/>
        <p:nvPr/>
      </p:nvGrpSpPr>
      <p:grpSpPr>
        <a:xfrm>
          <a:off x="0" y="0"/>
          <a:ext cx="0" cy="0"/>
          <a:chOff x="0" y="0"/>
          <a:chExt cx="0" cy="0"/>
        </a:xfrm>
      </p:grpSpPr>
      <p:pic>
        <p:nvPicPr>
          <p:cNvPr id="3100" name="Google Shape;3100;p175"/>
          <p:cNvPicPr preferRelativeResize="0"/>
          <p:nvPr/>
        </p:nvPicPr>
        <p:blipFill>
          <a:blip r:embed="rId3">
            <a:alphaModFix/>
          </a:blip>
          <a:stretch>
            <a:fillRect/>
          </a:stretch>
        </p:blipFill>
        <p:spPr>
          <a:xfrm>
            <a:off x="0" y="0"/>
            <a:ext cx="6217681" cy="5143500"/>
          </a:xfrm>
          <a:prstGeom prst="rect">
            <a:avLst/>
          </a:prstGeom>
          <a:noFill/>
          <a:ln>
            <a:noFill/>
          </a:ln>
        </p:spPr>
      </p:pic>
      <p:pic>
        <p:nvPicPr>
          <p:cNvPr id="3101" name="Google Shape;3101;p175"/>
          <p:cNvPicPr preferRelativeResize="0"/>
          <p:nvPr/>
        </p:nvPicPr>
        <p:blipFill rotWithShape="1">
          <a:blip r:embed="rId4">
            <a:alphaModFix/>
          </a:blip>
          <a:srcRect b="25795" l="40420" r="20503" t="13792"/>
          <a:stretch/>
        </p:blipFill>
        <p:spPr>
          <a:xfrm>
            <a:off x="6217675" y="581725"/>
            <a:ext cx="2926326" cy="33998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41"/>
          <p:cNvPicPr preferRelativeResize="0"/>
          <p:nvPr/>
        </p:nvPicPr>
        <p:blipFill rotWithShape="1">
          <a:blip r:embed="rId3">
            <a:alphaModFix/>
          </a:blip>
          <a:srcRect b="0" l="12943" r="18969" t="0"/>
          <a:stretch/>
        </p:blipFill>
        <p:spPr>
          <a:xfrm>
            <a:off x="4330662" y="1386675"/>
            <a:ext cx="4438026" cy="3666199"/>
          </a:xfrm>
          <a:prstGeom prst="rect">
            <a:avLst/>
          </a:prstGeom>
          <a:noFill/>
          <a:ln>
            <a:noFill/>
          </a:ln>
        </p:spPr>
      </p:pic>
      <p:sp>
        <p:nvSpPr>
          <p:cNvPr id="365" name="Google Shape;365;p41"/>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366" name="Google Shape;366;p41"/>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deep-layer shear</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367" name="Google Shape;367;p41"/>
          <p:cNvSpPr txBox="1"/>
          <p:nvPr/>
        </p:nvSpPr>
        <p:spPr>
          <a:xfrm>
            <a:off x="3420350" y="765475"/>
            <a:ext cx="54846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u="sng">
                <a:solidFill>
                  <a:srgbClr val="D9D9D9"/>
                </a:solidFill>
              </a:rPr>
              <a:t>Downshear Pressure Perturbation</a:t>
            </a:r>
            <a:endParaRPr sz="2700" u="sng">
              <a:solidFill>
                <a:srgbClr val="D9D9D9"/>
              </a:solidFill>
            </a:endParaRPr>
          </a:p>
        </p:txBody>
      </p:sp>
      <p:cxnSp>
        <p:nvCxnSpPr>
          <p:cNvPr id="368" name="Google Shape;368;p41"/>
          <p:cNvCxnSpPr/>
          <p:nvPr/>
        </p:nvCxnSpPr>
        <p:spPr>
          <a:xfrm>
            <a:off x="3389950" y="1872075"/>
            <a:ext cx="2104200" cy="29700"/>
          </a:xfrm>
          <a:prstGeom prst="straightConnector1">
            <a:avLst/>
          </a:prstGeom>
          <a:noFill/>
          <a:ln cap="flat" cmpd="sng" w="76200">
            <a:solidFill>
              <a:srgbClr val="FF9900"/>
            </a:solidFill>
            <a:prstDash val="solid"/>
            <a:round/>
            <a:headEnd len="med" w="med" type="none"/>
            <a:tailEnd len="med" w="med" type="triangle"/>
          </a:ln>
        </p:spPr>
      </p:cxnSp>
      <p:sp>
        <p:nvSpPr>
          <p:cNvPr id="369" name="Google Shape;369;p41"/>
          <p:cNvSpPr txBox="1"/>
          <p:nvPr/>
        </p:nvSpPr>
        <p:spPr>
          <a:xfrm>
            <a:off x="3159050" y="1312700"/>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FF9900"/>
                </a:solidFill>
              </a:rPr>
              <a:t>Effective BWD Vector</a:t>
            </a:r>
            <a:endParaRPr sz="1700">
              <a:solidFill>
                <a:srgbClr val="FF9900"/>
              </a:solidFill>
            </a:endParaRPr>
          </a:p>
        </p:txBody>
      </p:sp>
      <p:sp>
        <p:nvSpPr>
          <p:cNvPr id="370" name="Google Shape;370;p41"/>
          <p:cNvSpPr txBox="1"/>
          <p:nvPr/>
        </p:nvSpPr>
        <p:spPr>
          <a:xfrm>
            <a:off x="4038600" y="2741475"/>
            <a:ext cx="1818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06666"/>
                </a:solidFill>
              </a:rPr>
              <a:t>Convergence </a:t>
            </a:r>
            <a:endParaRPr>
              <a:solidFill>
                <a:srgbClr val="E06666"/>
              </a:solidFill>
            </a:endParaRPr>
          </a:p>
          <a:p>
            <a:pPr indent="0" lvl="0" marL="0" rtl="0" algn="ctr">
              <a:spcBef>
                <a:spcPts val="0"/>
              </a:spcBef>
              <a:spcAft>
                <a:spcPts val="0"/>
              </a:spcAft>
              <a:buNone/>
            </a:pPr>
            <a:r>
              <a:rPr lang="en">
                <a:solidFill>
                  <a:srgbClr val="E06666"/>
                </a:solidFill>
              </a:rPr>
              <a:t>(high pressure perturbation)</a:t>
            </a:r>
            <a:endParaRPr>
              <a:solidFill>
                <a:srgbClr val="E06666"/>
              </a:solidFill>
            </a:endParaRPr>
          </a:p>
        </p:txBody>
      </p:sp>
      <p:sp>
        <p:nvSpPr>
          <p:cNvPr id="371" name="Google Shape;371;p41"/>
          <p:cNvSpPr txBox="1"/>
          <p:nvPr/>
        </p:nvSpPr>
        <p:spPr>
          <a:xfrm>
            <a:off x="7315200" y="2741475"/>
            <a:ext cx="1818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B6D7A8"/>
                </a:solidFill>
              </a:rPr>
              <a:t>Divergence</a:t>
            </a:r>
            <a:endParaRPr>
              <a:solidFill>
                <a:srgbClr val="B6D7A8"/>
              </a:solidFill>
            </a:endParaRPr>
          </a:p>
          <a:p>
            <a:pPr indent="0" lvl="0" marL="0" rtl="0" algn="ctr">
              <a:spcBef>
                <a:spcPts val="0"/>
              </a:spcBef>
              <a:spcAft>
                <a:spcPts val="0"/>
              </a:spcAft>
              <a:buNone/>
            </a:pPr>
            <a:r>
              <a:rPr lang="en">
                <a:solidFill>
                  <a:srgbClr val="B6D7A8"/>
                </a:solidFill>
              </a:rPr>
              <a:t>(low pressure perturbation)</a:t>
            </a:r>
            <a:endParaRPr>
              <a:solidFill>
                <a:srgbClr val="B6D7A8"/>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42"/>
          <p:cNvPicPr preferRelativeResize="0"/>
          <p:nvPr/>
        </p:nvPicPr>
        <p:blipFill rotWithShape="1">
          <a:blip r:embed="rId3">
            <a:alphaModFix/>
          </a:blip>
          <a:srcRect b="0" l="12943" r="18969" t="0"/>
          <a:stretch/>
        </p:blipFill>
        <p:spPr>
          <a:xfrm>
            <a:off x="4330662" y="1386675"/>
            <a:ext cx="4438026" cy="3666199"/>
          </a:xfrm>
          <a:prstGeom prst="rect">
            <a:avLst/>
          </a:prstGeom>
          <a:noFill/>
          <a:ln>
            <a:noFill/>
          </a:ln>
        </p:spPr>
      </p:pic>
      <p:sp>
        <p:nvSpPr>
          <p:cNvPr id="377" name="Google Shape;377;p42"/>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378" name="Google Shape;378;p42"/>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deep-layer shear</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379" name="Google Shape;379;p42"/>
          <p:cNvSpPr txBox="1"/>
          <p:nvPr/>
        </p:nvSpPr>
        <p:spPr>
          <a:xfrm>
            <a:off x="3420350" y="765475"/>
            <a:ext cx="54846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u="sng">
                <a:solidFill>
                  <a:srgbClr val="D9D9D9"/>
                </a:solidFill>
              </a:rPr>
              <a:t>Downshear Pressure Perturbation</a:t>
            </a:r>
            <a:endParaRPr sz="2700" u="sng">
              <a:solidFill>
                <a:srgbClr val="D9D9D9"/>
              </a:solidFill>
            </a:endParaRPr>
          </a:p>
        </p:txBody>
      </p:sp>
      <p:cxnSp>
        <p:nvCxnSpPr>
          <p:cNvPr id="380" name="Google Shape;380;p42"/>
          <p:cNvCxnSpPr/>
          <p:nvPr/>
        </p:nvCxnSpPr>
        <p:spPr>
          <a:xfrm>
            <a:off x="3389950" y="1872075"/>
            <a:ext cx="2104200" cy="29700"/>
          </a:xfrm>
          <a:prstGeom prst="straightConnector1">
            <a:avLst/>
          </a:prstGeom>
          <a:noFill/>
          <a:ln cap="flat" cmpd="sng" w="76200">
            <a:solidFill>
              <a:srgbClr val="FF9900"/>
            </a:solidFill>
            <a:prstDash val="solid"/>
            <a:round/>
            <a:headEnd len="med" w="med" type="none"/>
            <a:tailEnd len="med" w="med" type="triangle"/>
          </a:ln>
        </p:spPr>
      </p:cxnSp>
      <p:sp>
        <p:nvSpPr>
          <p:cNvPr id="381" name="Google Shape;381;p42"/>
          <p:cNvSpPr txBox="1"/>
          <p:nvPr/>
        </p:nvSpPr>
        <p:spPr>
          <a:xfrm>
            <a:off x="3159050" y="1312700"/>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FF9900"/>
                </a:solidFill>
              </a:rPr>
              <a:t>Effective BWD Vector</a:t>
            </a:r>
            <a:endParaRPr sz="1700">
              <a:solidFill>
                <a:srgbClr val="FF9900"/>
              </a:solidFill>
            </a:endParaRPr>
          </a:p>
        </p:txBody>
      </p:sp>
      <p:sp>
        <p:nvSpPr>
          <p:cNvPr id="382" name="Google Shape;382;p42"/>
          <p:cNvSpPr txBox="1"/>
          <p:nvPr/>
        </p:nvSpPr>
        <p:spPr>
          <a:xfrm>
            <a:off x="4038600" y="2741475"/>
            <a:ext cx="1818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06666"/>
                </a:solidFill>
              </a:rPr>
              <a:t>Convergence </a:t>
            </a:r>
            <a:endParaRPr>
              <a:solidFill>
                <a:srgbClr val="E06666"/>
              </a:solidFill>
            </a:endParaRPr>
          </a:p>
          <a:p>
            <a:pPr indent="0" lvl="0" marL="0" rtl="0" algn="ctr">
              <a:spcBef>
                <a:spcPts val="0"/>
              </a:spcBef>
              <a:spcAft>
                <a:spcPts val="0"/>
              </a:spcAft>
              <a:buNone/>
            </a:pPr>
            <a:r>
              <a:rPr lang="en">
                <a:solidFill>
                  <a:srgbClr val="E06666"/>
                </a:solidFill>
              </a:rPr>
              <a:t>(high pressure perturbation)</a:t>
            </a:r>
            <a:endParaRPr>
              <a:solidFill>
                <a:srgbClr val="E06666"/>
              </a:solidFill>
            </a:endParaRPr>
          </a:p>
        </p:txBody>
      </p:sp>
      <p:sp>
        <p:nvSpPr>
          <p:cNvPr id="383" name="Google Shape;383;p42"/>
          <p:cNvSpPr txBox="1"/>
          <p:nvPr/>
        </p:nvSpPr>
        <p:spPr>
          <a:xfrm>
            <a:off x="7315200" y="2741475"/>
            <a:ext cx="1818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B6D7A8"/>
                </a:solidFill>
              </a:rPr>
              <a:t>Divergence</a:t>
            </a:r>
            <a:endParaRPr>
              <a:solidFill>
                <a:srgbClr val="B6D7A8"/>
              </a:solidFill>
            </a:endParaRPr>
          </a:p>
          <a:p>
            <a:pPr indent="0" lvl="0" marL="0" rtl="0" algn="ctr">
              <a:spcBef>
                <a:spcPts val="0"/>
              </a:spcBef>
              <a:spcAft>
                <a:spcPts val="0"/>
              </a:spcAft>
              <a:buNone/>
            </a:pPr>
            <a:r>
              <a:rPr lang="en">
                <a:solidFill>
                  <a:srgbClr val="B6D7A8"/>
                </a:solidFill>
              </a:rPr>
              <a:t>(low pressure perturbation)</a:t>
            </a:r>
            <a:endParaRPr>
              <a:solidFill>
                <a:srgbClr val="B6D7A8"/>
              </a:solidFill>
            </a:endParaRPr>
          </a:p>
        </p:txBody>
      </p:sp>
      <p:cxnSp>
        <p:nvCxnSpPr>
          <p:cNvPr id="384" name="Google Shape;384;p42"/>
          <p:cNvCxnSpPr/>
          <p:nvPr/>
        </p:nvCxnSpPr>
        <p:spPr>
          <a:xfrm>
            <a:off x="4947750" y="3572775"/>
            <a:ext cx="0" cy="600900"/>
          </a:xfrm>
          <a:prstGeom prst="straightConnector1">
            <a:avLst/>
          </a:prstGeom>
          <a:noFill/>
          <a:ln cap="flat" cmpd="sng" w="38100">
            <a:solidFill>
              <a:srgbClr val="E06666"/>
            </a:solidFill>
            <a:prstDash val="solid"/>
            <a:round/>
            <a:headEnd len="med" w="med" type="none"/>
            <a:tailEnd len="med" w="med" type="triangle"/>
          </a:ln>
        </p:spPr>
      </p:cxnSp>
      <p:sp>
        <p:nvSpPr>
          <p:cNvPr id="385" name="Google Shape;385;p42"/>
          <p:cNvSpPr txBox="1"/>
          <p:nvPr/>
        </p:nvSpPr>
        <p:spPr>
          <a:xfrm>
            <a:off x="4038600" y="4189275"/>
            <a:ext cx="1818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E06666"/>
                </a:solidFill>
              </a:rPr>
              <a:t>Induced </a:t>
            </a:r>
            <a:endParaRPr>
              <a:solidFill>
                <a:srgbClr val="E06666"/>
              </a:solidFill>
            </a:endParaRPr>
          </a:p>
          <a:p>
            <a:pPr indent="0" lvl="0" marL="0" rtl="0" algn="ctr">
              <a:spcBef>
                <a:spcPts val="0"/>
              </a:spcBef>
              <a:spcAft>
                <a:spcPts val="0"/>
              </a:spcAft>
              <a:buNone/>
            </a:pPr>
            <a:r>
              <a:rPr lang="en">
                <a:solidFill>
                  <a:srgbClr val="E06666"/>
                </a:solidFill>
              </a:rPr>
              <a:t>subsidence</a:t>
            </a:r>
            <a:endParaRPr>
              <a:solidFill>
                <a:srgbClr val="E06666"/>
              </a:solidFill>
            </a:endParaRPr>
          </a:p>
        </p:txBody>
      </p:sp>
      <p:sp>
        <p:nvSpPr>
          <p:cNvPr id="386" name="Google Shape;386;p42"/>
          <p:cNvSpPr txBox="1"/>
          <p:nvPr/>
        </p:nvSpPr>
        <p:spPr>
          <a:xfrm>
            <a:off x="7315200" y="4189275"/>
            <a:ext cx="1818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B6D7A8"/>
                </a:solidFill>
              </a:rPr>
              <a:t>Induced </a:t>
            </a:r>
            <a:endParaRPr>
              <a:solidFill>
                <a:srgbClr val="B6D7A8"/>
              </a:solidFill>
            </a:endParaRPr>
          </a:p>
          <a:p>
            <a:pPr indent="0" lvl="0" marL="0" rtl="0" algn="ctr">
              <a:spcBef>
                <a:spcPts val="0"/>
              </a:spcBef>
              <a:spcAft>
                <a:spcPts val="0"/>
              </a:spcAft>
              <a:buNone/>
            </a:pPr>
            <a:r>
              <a:rPr lang="en">
                <a:solidFill>
                  <a:srgbClr val="B6D7A8"/>
                </a:solidFill>
              </a:rPr>
              <a:t>ascent</a:t>
            </a:r>
            <a:endParaRPr>
              <a:solidFill>
                <a:srgbClr val="B6D7A8"/>
              </a:solidFill>
            </a:endParaRPr>
          </a:p>
        </p:txBody>
      </p:sp>
      <p:cxnSp>
        <p:nvCxnSpPr>
          <p:cNvPr id="387" name="Google Shape;387;p42"/>
          <p:cNvCxnSpPr>
            <a:stCxn id="386" idx="0"/>
          </p:cNvCxnSpPr>
          <p:nvPr/>
        </p:nvCxnSpPr>
        <p:spPr>
          <a:xfrm rot="10800000">
            <a:off x="8224350" y="3572775"/>
            <a:ext cx="0" cy="616500"/>
          </a:xfrm>
          <a:prstGeom prst="straightConnector1">
            <a:avLst/>
          </a:prstGeom>
          <a:noFill/>
          <a:ln cap="flat" cmpd="sng" w="38100">
            <a:solidFill>
              <a:srgbClr val="B6D7A8"/>
            </a:solidFill>
            <a:prstDash val="solid"/>
            <a:round/>
            <a:headEnd len="med" w="med" type="none"/>
            <a:tailEnd len="med" w="med" type="triangl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3"/>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393" name="Google Shape;393;p43"/>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deep-layer shear</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grpSp>
        <p:nvGrpSpPr>
          <p:cNvPr id="394" name="Google Shape;394;p43"/>
          <p:cNvGrpSpPr/>
          <p:nvPr/>
        </p:nvGrpSpPr>
        <p:grpSpPr>
          <a:xfrm>
            <a:off x="4371530" y="979286"/>
            <a:ext cx="1609763" cy="3808415"/>
            <a:chOff x="4371530" y="979286"/>
            <a:chExt cx="1609763" cy="3808415"/>
          </a:xfrm>
        </p:grpSpPr>
        <p:sp>
          <p:nvSpPr>
            <p:cNvPr id="395" name="Google Shape;395;p43"/>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396" name="Google Shape;396;p43"/>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3"/>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3"/>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3"/>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3"/>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3"/>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3"/>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3"/>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3"/>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3"/>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3"/>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3"/>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3"/>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3"/>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3"/>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3"/>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43"/>
          <p:cNvGrpSpPr/>
          <p:nvPr/>
        </p:nvGrpSpPr>
        <p:grpSpPr>
          <a:xfrm rot="2699589">
            <a:off x="5657663" y="1299419"/>
            <a:ext cx="794639" cy="914059"/>
            <a:chOff x="6266614" y="3029207"/>
            <a:chExt cx="1345050" cy="1274575"/>
          </a:xfrm>
        </p:grpSpPr>
        <p:sp>
          <p:nvSpPr>
            <p:cNvPr id="413" name="Google Shape;413;p43"/>
            <p:cNvSpPr/>
            <p:nvPr/>
          </p:nvSpPr>
          <p:spPr>
            <a:xfrm>
              <a:off x="6266614" y="3029207"/>
              <a:ext cx="1345050" cy="1274575"/>
            </a:xfrm>
            <a:custGeom>
              <a:rect b="b" l="l" r="r" t="t"/>
              <a:pathLst>
                <a:path extrusionOk="0" h="50983" w="53802">
                  <a:moveTo>
                    <a:pt x="449" y="46472"/>
                  </a:moveTo>
                  <a:cubicBezTo>
                    <a:pt x="-532" y="44221"/>
                    <a:pt x="275" y="41162"/>
                    <a:pt x="1141" y="37467"/>
                  </a:cubicBezTo>
                  <a:cubicBezTo>
                    <a:pt x="2007" y="33773"/>
                    <a:pt x="3335" y="28808"/>
                    <a:pt x="5644" y="24305"/>
                  </a:cubicBezTo>
                  <a:cubicBezTo>
                    <a:pt x="7953" y="19802"/>
                    <a:pt x="11532" y="14433"/>
                    <a:pt x="14996" y="10450"/>
                  </a:cubicBezTo>
                  <a:cubicBezTo>
                    <a:pt x="18460" y="6467"/>
                    <a:pt x="21057" y="1618"/>
                    <a:pt x="26426" y="406"/>
                  </a:cubicBezTo>
                  <a:cubicBezTo>
                    <a:pt x="31795" y="-806"/>
                    <a:pt x="42705" y="868"/>
                    <a:pt x="47208" y="3177"/>
                  </a:cubicBezTo>
                  <a:cubicBezTo>
                    <a:pt x="51711" y="5486"/>
                    <a:pt x="52749" y="10335"/>
                    <a:pt x="53442" y="14260"/>
                  </a:cubicBezTo>
                  <a:cubicBezTo>
                    <a:pt x="54135" y="18185"/>
                    <a:pt x="54019" y="22977"/>
                    <a:pt x="51364" y="26729"/>
                  </a:cubicBezTo>
                  <a:cubicBezTo>
                    <a:pt x="48709" y="30481"/>
                    <a:pt x="42301" y="33657"/>
                    <a:pt x="37510" y="36774"/>
                  </a:cubicBezTo>
                  <a:cubicBezTo>
                    <a:pt x="32719" y="39891"/>
                    <a:pt x="27696" y="43066"/>
                    <a:pt x="22616" y="45433"/>
                  </a:cubicBezTo>
                  <a:cubicBezTo>
                    <a:pt x="17536" y="47800"/>
                    <a:pt x="10725" y="50802"/>
                    <a:pt x="7030" y="50975"/>
                  </a:cubicBezTo>
                  <a:cubicBezTo>
                    <a:pt x="3336" y="51148"/>
                    <a:pt x="1431" y="48723"/>
                    <a:pt x="449" y="46472"/>
                  </a:cubicBezTo>
                  <a:close/>
                </a:path>
              </a:pathLst>
            </a:custGeom>
            <a:solidFill>
              <a:srgbClr val="93C47D"/>
            </a:solidFill>
            <a:ln cap="flat" cmpd="sng" w="9525">
              <a:solidFill>
                <a:srgbClr val="93C47D"/>
              </a:solidFill>
              <a:prstDash val="solid"/>
              <a:round/>
              <a:headEnd len="med" w="med" type="none"/>
              <a:tailEnd len="med" w="med" type="none"/>
            </a:ln>
          </p:spPr>
        </p:sp>
        <p:sp>
          <p:nvSpPr>
            <p:cNvPr id="414" name="Google Shape;414;p43"/>
            <p:cNvSpPr/>
            <p:nvPr/>
          </p:nvSpPr>
          <p:spPr>
            <a:xfrm>
              <a:off x="6429470" y="3404458"/>
              <a:ext cx="786800" cy="683950"/>
            </a:xfrm>
            <a:custGeom>
              <a:rect b="b" l="l" r="r" t="t"/>
              <a:pathLst>
                <a:path extrusionOk="0" h="27358" w="31472">
                  <a:moveTo>
                    <a:pt x="862" y="26613"/>
                  </a:moveTo>
                  <a:cubicBezTo>
                    <a:pt x="-754" y="25170"/>
                    <a:pt x="285" y="20436"/>
                    <a:pt x="1555" y="16915"/>
                  </a:cubicBezTo>
                  <a:cubicBezTo>
                    <a:pt x="2825" y="13394"/>
                    <a:pt x="5596" y="8256"/>
                    <a:pt x="8482" y="5485"/>
                  </a:cubicBezTo>
                  <a:cubicBezTo>
                    <a:pt x="11368" y="2714"/>
                    <a:pt x="15409" y="866"/>
                    <a:pt x="18873" y="289"/>
                  </a:cubicBezTo>
                  <a:cubicBezTo>
                    <a:pt x="22337" y="-288"/>
                    <a:pt x="27244" y="462"/>
                    <a:pt x="29264" y="2021"/>
                  </a:cubicBezTo>
                  <a:cubicBezTo>
                    <a:pt x="31285" y="3580"/>
                    <a:pt x="31804" y="7043"/>
                    <a:pt x="30996" y="9641"/>
                  </a:cubicBezTo>
                  <a:cubicBezTo>
                    <a:pt x="30188" y="12239"/>
                    <a:pt x="27706" y="14952"/>
                    <a:pt x="24415" y="17607"/>
                  </a:cubicBezTo>
                  <a:cubicBezTo>
                    <a:pt x="21125" y="20263"/>
                    <a:pt x="15179" y="24073"/>
                    <a:pt x="11253" y="25574"/>
                  </a:cubicBezTo>
                  <a:cubicBezTo>
                    <a:pt x="7328" y="27075"/>
                    <a:pt x="2478" y="28056"/>
                    <a:pt x="862" y="26613"/>
                  </a:cubicBezTo>
                  <a:close/>
                </a:path>
              </a:pathLst>
            </a:custGeom>
            <a:solidFill>
              <a:srgbClr val="FFD966"/>
            </a:solidFill>
            <a:ln cap="flat" cmpd="sng" w="9525">
              <a:solidFill>
                <a:srgbClr val="F1C232"/>
              </a:solidFill>
              <a:prstDash val="solid"/>
              <a:round/>
              <a:headEnd len="med" w="med" type="none"/>
              <a:tailEnd len="med" w="med" type="none"/>
            </a:ln>
          </p:spPr>
        </p:sp>
        <p:sp>
          <p:nvSpPr>
            <p:cNvPr id="415" name="Google Shape;415;p43"/>
            <p:cNvSpPr/>
            <p:nvPr/>
          </p:nvSpPr>
          <p:spPr>
            <a:xfrm>
              <a:off x="6551318" y="3662070"/>
              <a:ext cx="274925" cy="308375"/>
            </a:xfrm>
            <a:custGeom>
              <a:rect b="b" l="l" r="r" t="t"/>
              <a:pathLst>
                <a:path extrusionOk="0" h="12335" w="10997">
                  <a:moveTo>
                    <a:pt x="144" y="11805"/>
                  </a:moveTo>
                  <a:cubicBezTo>
                    <a:pt x="-433" y="10708"/>
                    <a:pt x="1645" y="6437"/>
                    <a:pt x="2569" y="4532"/>
                  </a:cubicBezTo>
                  <a:cubicBezTo>
                    <a:pt x="3493" y="2627"/>
                    <a:pt x="4416" y="952"/>
                    <a:pt x="5686" y="375"/>
                  </a:cubicBezTo>
                  <a:cubicBezTo>
                    <a:pt x="6956" y="-202"/>
                    <a:pt x="9381" y="29"/>
                    <a:pt x="10189" y="1068"/>
                  </a:cubicBezTo>
                  <a:cubicBezTo>
                    <a:pt x="10997" y="2107"/>
                    <a:pt x="11228" y="4936"/>
                    <a:pt x="10535" y="6610"/>
                  </a:cubicBezTo>
                  <a:cubicBezTo>
                    <a:pt x="9842" y="8284"/>
                    <a:pt x="7764" y="10246"/>
                    <a:pt x="6032" y="11112"/>
                  </a:cubicBezTo>
                  <a:cubicBezTo>
                    <a:pt x="4300" y="11978"/>
                    <a:pt x="721" y="12902"/>
                    <a:pt x="144" y="11805"/>
                  </a:cubicBezTo>
                  <a:close/>
                </a:path>
              </a:pathLst>
            </a:custGeom>
            <a:solidFill>
              <a:srgbClr val="E06666"/>
            </a:solidFill>
            <a:ln cap="flat" cmpd="sng" w="9525">
              <a:solidFill>
                <a:srgbClr val="E06666"/>
              </a:solidFill>
              <a:prstDash val="solid"/>
              <a:round/>
              <a:headEnd len="med" w="med" type="none"/>
              <a:tailEnd len="med" w="med" type="none"/>
            </a:ln>
          </p:spPr>
        </p:sp>
      </p:grpSp>
      <p:grpSp>
        <p:nvGrpSpPr>
          <p:cNvPr id="416" name="Google Shape;416;p43"/>
          <p:cNvGrpSpPr/>
          <p:nvPr/>
        </p:nvGrpSpPr>
        <p:grpSpPr>
          <a:xfrm rot="2699589">
            <a:off x="5368463" y="2507569"/>
            <a:ext cx="794639" cy="914059"/>
            <a:chOff x="6266614" y="3029207"/>
            <a:chExt cx="1345050" cy="1274575"/>
          </a:xfrm>
        </p:grpSpPr>
        <p:sp>
          <p:nvSpPr>
            <p:cNvPr id="417" name="Google Shape;417;p43"/>
            <p:cNvSpPr/>
            <p:nvPr/>
          </p:nvSpPr>
          <p:spPr>
            <a:xfrm>
              <a:off x="6266614" y="3029207"/>
              <a:ext cx="1345050" cy="1274575"/>
            </a:xfrm>
            <a:custGeom>
              <a:rect b="b" l="l" r="r" t="t"/>
              <a:pathLst>
                <a:path extrusionOk="0" h="50983" w="53802">
                  <a:moveTo>
                    <a:pt x="449" y="46472"/>
                  </a:moveTo>
                  <a:cubicBezTo>
                    <a:pt x="-532" y="44221"/>
                    <a:pt x="275" y="41162"/>
                    <a:pt x="1141" y="37467"/>
                  </a:cubicBezTo>
                  <a:cubicBezTo>
                    <a:pt x="2007" y="33773"/>
                    <a:pt x="3335" y="28808"/>
                    <a:pt x="5644" y="24305"/>
                  </a:cubicBezTo>
                  <a:cubicBezTo>
                    <a:pt x="7953" y="19802"/>
                    <a:pt x="11532" y="14433"/>
                    <a:pt x="14996" y="10450"/>
                  </a:cubicBezTo>
                  <a:cubicBezTo>
                    <a:pt x="18460" y="6467"/>
                    <a:pt x="21057" y="1618"/>
                    <a:pt x="26426" y="406"/>
                  </a:cubicBezTo>
                  <a:cubicBezTo>
                    <a:pt x="31795" y="-806"/>
                    <a:pt x="42705" y="868"/>
                    <a:pt x="47208" y="3177"/>
                  </a:cubicBezTo>
                  <a:cubicBezTo>
                    <a:pt x="51711" y="5486"/>
                    <a:pt x="52749" y="10335"/>
                    <a:pt x="53442" y="14260"/>
                  </a:cubicBezTo>
                  <a:cubicBezTo>
                    <a:pt x="54135" y="18185"/>
                    <a:pt x="54019" y="22977"/>
                    <a:pt x="51364" y="26729"/>
                  </a:cubicBezTo>
                  <a:cubicBezTo>
                    <a:pt x="48709" y="30481"/>
                    <a:pt x="42301" y="33657"/>
                    <a:pt x="37510" y="36774"/>
                  </a:cubicBezTo>
                  <a:cubicBezTo>
                    <a:pt x="32719" y="39891"/>
                    <a:pt x="27696" y="43066"/>
                    <a:pt x="22616" y="45433"/>
                  </a:cubicBezTo>
                  <a:cubicBezTo>
                    <a:pt x="17536" y="47800"/>
                    <a:pt x="10725" y="50802"/>
                    <a:pt x="7030" y="50975"/>
                  </a:cubicBezTo>
                  <a:cubicBezTo>
                    <a:pt x="3336" y="51148"/>
                    <a:pt x="1431" y="48723"/>
                    <a:pt x="449" y="46472"/>
                  </a:cubicBezTo>
                  <a:close/>
                </a:path>
              </a:pathLst>
            </a:custGeom>
            <a:solidFill>
              <a:srgbClr val="93C47D"/>
            </a:solidFill>
            <a:ln cap="flat" cmpd="sng" w="9525">
              <a:solidFill>
                <a:srgbClr val="93C47D"/>
              </a:solidFill>
              <a:prstDash val="solid"/>
              <a:round/>
              <a:headEnd len="med" w="med" type="none"/>
              <a:tailEnd len="med" w="med" type="none"/>
            </a:ln>
          </p:spPr>
        </p:sp>
        <p:sp>
          <p:nvSpPr>
            <p:cNvPr id="418" name="Google Shape;418;p43"/>
            <p:cNvSpPr/>
            <p:nvPr/>
          </p:nvSpPr>
          <p:spPr>
            <a:xfrm>
              <a:off x="6429470" y="3404458"/>
              <a:ext cx="786800" cy="683950"/>
            </a:xfrm>
            <a:custGeom>
              <a:rect b="b" l="l" r="r" t="t"/>
              <a:pathLst>
                <a:path extrusionOk="0" h="27358" w="31472">
                  <a:moveTo>
                    <a:pt x="862" y="26613"/>
                  </a:moveTo>
                  <a:cubicBezTo>
                    <a:pt x="-754" y="25170"/>
                    <a:pt x="285" y="20436"/>
                    <a:pt x="1555" y="16915"/>
                  </a:cubicBezTo>
                  <a:cubicBezTo>
                    <a:pt x="2825" y="13394"/>
                    <a:pt x="5596" y="8256"/>
                    <a:pt x="8482" y="5485"/>
                  </a:cubicBezTo>
                  <a:cubicBezTo>
                    <a:pt x="11368" y="2714"/>
                    <a:pt x="15409" y="866"/>
                    <a:pt x="18873" y="289"/>
                  </a:cubicBezTo>
                  <a:cubicBezTo>
                    <a:pt x="22337" y="-288"/>
                    <a:pt x="27244" y="462"/>
                    <a:pt x="29264" y="2021"/>
                  </a:cubicBezTo>
                  <a:cubicBezTo>
                    <a:pt x="31285" y="3580"/>
                    <a:pt x="31804" y="7043"/>
                    <a:pt x="30996" y="9641"/>
                  </a:cubicBezTo>
                  <a:cubicBezTo>
                    <a:pt x="30188" y="12239"/>
                    <a:pt x="27706" y="14952"/>
                    <a:pt x="24415" y="17607"/>
                  </a:cubicBezTo>
                  <a:cubicBezTo>
                    <a:pt x="21125" y="20263"/>
                    <a:pt x="15179" y="24073"/>
                    <a:pt x="11253" y="25574"/>
                  </a:cubicBezTo>
                  <a:cubicBezTo>
                    <a:pt x="7328" y="27075"/>
                    <a:pt x="2478" y="28056"/>
                    <a:pt x="862" y="26613"/>
                  </a:cubicBezTo>
                  <a:close/>
                </a:path>
              </a:pathLst>
            </a:custGeom>
            <a:solidFill>
              <a:srgbClr val="FFD966"/>
            </a:solidFill>
            <a:ln cap="flat" cmpd="sng" w="9525">
              <a:solidFill>
                <a:srgbClr val="F1C232"/>
              </a:solidFill>
              <a:prstDash val="solid"/>
              <a:round/>
              <a:headEnd len="med" w="med" type="none"/>
              <a:tailEnd len="med" w="med" type="none"/>
            </a:ln>
          </p:spPr>
        </p:sp>
        <p:sp>
          <p:nvSpPr>
            <p:cNvPr id="419" name="Google Shape;419;p43"/>
            <p:cNvSpPr/>
            <p:nvPr/>
          </p:nvSpPr>
          <p:spPr>
            <a:xfrm>
              <a:off x="6551318" y="3662070"/>
              <a:ext cx="274925" cy="308375"/>
            </a:xfrm>
            <a:custGeom>
              <a:rect b="b" l="l" r="r" t="t"/>
              <a:pathLst>
                <a:path extrusionOk="0" h="12335" w="10997">
                  <a:moveTo>
                    <a:pt x="144" y="11805"/>
                  </a:moveTo>
                  <a:cubicBezTo>
                    <a:pt x="-433" y="10708"/>
                    <a:pt x="1645" y="6437"/>
                    <a:pt x="2569" y="4532"/>
                  </a:cubicBezTo>
                  <a:cubicBezTo>
                    <a:pt x="3493" y="2627"/>
                    <a:pt x="4416" y="952"/>
                    <a:pt x="5686" y="375"/>
                  </a:cubicBezTo>
                  <a:cubicBezTo>
                    <a:pt x="6956" y="-202"/>
                    <a:pt x="9381" y="29"/>
                    <a:pt x="10189" y="1068"/>
                  </a:cubicBezTo>
                  <a:cubicBezTo>
                    <a:pt x="10997" y="2107"/>
                    <a:pt x="11228" y="4936"/>
                    <a:pt x="10535" y="6610"/>
                  </a:cubicBezTo>
                  <a:cubicBezTo>
                    <a:pt x="9842" y="8284"/>
                    <a:pt x="7764" y="10246"/>
                    <a:pt x="6032" y="11112"/>
                  </a:cubicBezTo>
                  <a:cubicBezTo>
                    <a:pt x="4300" y="11978"/>
                    <a:pt x="721" y="12902"/>
                    <a:pt x="144" y="11805"/>
                  </a:cubicBezTo>
                  <a:close/>
                </a:path>
              </a:pathLst>
            </a:custGeom>
            <a:solidFill>
              <a:srgbClr val="E06666"/>
            </a:solidFill>
            <a:ln cap="flat" cmpd="sng" w="9525">
              <a:solidFill>
                <a:srgbClr val="E06666"/>
              </a:solidFill>
              <a:prstDash val="solid"/>
              <a:round/>
              <a:headEnd len="med" w="med" type="none"/>
              <a:tailEnd len="med" w="med" type="none"/>
            </a:ln>
          </p:spPr>
        </p:sp>
      </p:grpSp>
      <p:grpSp>
        <p:nvGrpSpPr>
          <p:cNvPr id="420" name="Google Shape;420;p43"/>
          <p:cNvGrpSpPr/>
          <p:nvPr/>
        </p:nvGrpSpPr>
        <p:grpSpPr>
          <a:xfrm rot="2699589">
            <a:off x="4914713" y="3430619"/>
            <a:ext cx="794639" cy="914059"/>
            <a:chOff x="6266614" y="3029207"/>
            <a:chExt cx="1345050" cy="1274575"/>
          </a:xfrm>
        </p:grpSpPr>
        <p:sp>
          <p:nvSpPr>
            <p:cNvPr id="421" name="Google Shape;421;p43"/>
            <p:cNvSpPr/>
            <p:nvPr/>
          </p:nvSpPr>
          <p:spPr>
            <a:xfrm>
              <a:off x="6266614" y="3029207"/>
              <a:ext cx="1345050" cy="1274575"/>
            </a:xfrm>
            <a:custGeom>
              <a:rect b="b" l="l" r="r" t="t"/>
              <a:pathLst>
                <a:path extrusionOk="0" h="50983" w="53802">
                  <a:moveTo>
                    <a:pt x="449" y="46472"/>
                  </a:moveTo>
                  <a:cubicBezTo>
                    <a:pt x="-532" y="44221"/>
                    <a:pt x="275" y="41162"/>
                    <a:pt x="1141" y="37467"/>
                  </a:cubicBezTo>
                  <a:cubicBezTo>
                    <a:pt x="2007" y="33773"/>
                    <a:pt x="3335" y="28808"/>
                    <a:pt x="5644" y="24305"/>
                  </a:cubicBezTo>
                  <a:cubicBezTo>
                    <a:pt x="7953" y="19802"/>
                    <a:pt x="11532" y="14433"/>
                    <a:pt x="14996" y="10450"/>
                  </a:cubicBezTo>
                  <a:cubicBezTo>
                    <a:pt x="18460" y="6467"/>
                    <a:pt x="21057" y="1618"/>
                    <a:pt x="26426" y="406"/>
                  </a:cubicBezTo>
                  <a:cubicBezTo>
                    <a:pt x="31795" y="-806"/>
                    <a:pt x="42705" y="868"/>
                    <a:pt x="47208" y="3177"/>
                  </a:cubicBezTo>
                  <a:cubicBezTo>
                    <a:pt x="51711" y="5486"/>
                    <a:pt x="52749" y="10335"/>
                    <a:pt x="53442" y="14260"/>
                  </a:cubicBezTo>
                  <a:cubicBezTo>
                    <a:pt x="54135" y="18185"/>
                    <a:pt x="54019" y="22977"/>
                    <a:pt x="51364" y="26729"/>
                  </a:cubicBezTo>
                  <a:cubicBezTo>
                    <a:pt x="48709" y="30481"/>
                    <a:pt x="42301" y="33657"/>
                    <a:pt x="37510" y="36774"/>
                  </a:cubicBezTo>
                  <a:cubicBezTo>
                    <a:pt x="32719" y="39891"/>
                    <a:pt x="27696" y="43066"/>
                    <a:pt x="22616" y="45433"/>
                  </a:cubicBezTo>
                  <a:cubicBezTo>
                    <a:pt x="17536" y="47800"/>
                    <a:pt x="10725" y="50802"/>
                    <a:pt x="7030" y="50975"/>
                  </a:cubicBezTo>
                  <a:cubicBezTo>
                    <a:pt x="3336" y="51148"/>
                    <a:pt x="1431" y="48723"/>
                    <a:pt x="449" y="46472"/>
                  </a:cubicBezTo>
                  <a:close/>
                </a:path>
              </a:pathLst>
            </a:custGeom>
            <a:solidFill>
              <a:srgbClr val="93C47D"/>
            </a:solidFill>
            <a:ln cap="flat" cmpd="sng" w="9525">
              <a:solidFill>
                <a:srgbClr val="93C47D"/>
              </a:solidFill>
              <a:prstDash val="solid"/>
              <a:round/>
              <a:headEnd len="med" w="med" type="none"/>
              <a:tailEnd len="med" w="med" type="none"/>
            </a:ln>
          </p:spPr>
        </p:sp>
        <p:sp>
          <p:nvSpPr>
            <p:cNvPr id="422" name="Google Shape;422;p43"/>
            <p:cNvSpPr/>
            <p:nvPr/>
          </p:nvSpPr>
          <p:spPr>
            <a:xfrm>
              <a:off x="6429470" y="3404458"/>
              <a:ext cx="786800" cy="683950"/>
            </a:xfrm>
            <a:custGeom>
              <a:rect b="b" l="l" r="r" t="t"/>
              <a:pathLst>
                <a:path extrusionOk="0" h="27358" w="31472">
                  <a:moveTo>
                    <a:pt x="862" y="26613"/>
                  </a:moveTo>
                  <a:cubicBezTo>
                    <a:pt x="-754" y="25170"/>
                    <a:pt x="285" y="20436"/>
                    <a:pt x="1555" y="16915"/>
                  </a:cubicBezTo>
                  <a:cubicBezTo>
                    <a:pt x="2825" y="13394"/>
                    <a:pt x="5596" y="8256"/>
                    <a:pt x="8482" y="5485"/>
                  </a:cubicBezTo>
                  <a:cubicBezTo>
                    <a:pt x="11368" y="2714"/>
                    <a:pt x="15409" y="866"/>
                    <a:pt x="18873" y="289"/>
                  </a:cubicBezTo>
                  <a:cubicBezTo>
                    <a:pt x="22337" y="-288"/>
                    <a:pt x="27244" y="462"/>
                    <a:pt x="29264" y="2021"/>
                  </a:cubicBezTo>
                  <a:cubicBezTo>
                    <a:pt x="31285" y="3580"/>
                    <a:pt x="31804" y="7043"/>
                    <a:pt x="30996" y="9641"/>
                  </a:cubicBezTo>
                  <a:cubicBezTo>
                    <a:pt x="30188" y="12239"/>
                    <a:pt x="27706" y="14952"/>
                    <a:pt x="24415" y="17607"/>
                  </a:cubicBezTo>
                  <a:cubicBezTo>
                    <a:pt x="21125" y="20263"/>
                    <a:pt x="15179" y="24073"/>
                    <a:pt x="11253" y="25574"/>
                  </a:cubicBezTo>
                  <a:cubicBezTo>
                    <a:pt x="7328" y="27075"/>
                    <a:pt x="2478" y="28056"/>
                    <a:pt x="862" y="26613"/>
                  </a:cubicBezTo>
                  <a:close/>
                </a:path>
              </a:pathLst>
            </a:custGeom>
            <a:solidFill>
              <a:srgbClr val="FFD966"/>
            </a:solidFill>
            <a:ln cap="flat" cmpd="sng" w="9525">
              <a:solidFill>
                <a:srgbClr val="F1C232"/>
              </a:solidFill>
              <a:prstDash val="solid"/>
              <a:round/>
              <a:headEnd len="med" w="med" type="none"/>
              <a:tailEnd len="med" w="med" type="none"/>
            </a:ln>
          </p:spPr>
        </p:sp>
        <p:sp>
          <p:nvSpPr>
            <p:cNvPr id="423" name="Google Shape;423;p43"/>
            <p:cNvSpPr/>
            <p:nvPr/>
          </p:nvSpPr>
          <p:spPr>
            <a:xfrm>
              <a:off x="6551318" y="3662070"/>
              <a:ext cx="274925" cy="308375"/>
            </a:xfrm>
            <a:custGeom>
              <a:rect b="b" l="l" r="r" t="t"/>
              <a:pathLst>
                <a:path extrusionOk="0" h="12335" w="10997">
                  <a:moveTo>
                    <a:pt x="144" y="11805"/>
                  </a:moveTo>
                  <a:cubicBezTo>
                    <a:pt x="-433" y="10708"/>
                    <a:pt x="1645" y="6437"/>
                    <a:pt x="2569" y="4532"/>
                  </a:cubicBezTo>
                  <a:cubicBezTo>
                    <a:pt x="3493" y="2627"/>
                    <a:pt x="4416" y="952"/>
                    <a:pt x="5686" y="375"/>
                  </a:cubicBezTo>
                  <a:cubicBezTo>
                    <a:pt x="6956" y="-202"/>
                    <a:pt x="9381" y="29"/>
                    <a:pt x="10189" y="1068"/>
                  </a:cubicBezTo>
                  <a:cubicBezTo>
                    <a:pt x="10997" y="2107"/>
                    <a:pt x="11228" y="4936"/>
                    <a:pt x="10535" y="6610"/>
                  </a:cubicBezTo>
                  <a:cubicBezTo>
                    <a:pt x="9842" y="8284"/>
                    <a:pt x="7764" y="10246"/>
                    <a:pt x="6032" y="11112"/>
                  </a:cubicBezTo>
                  <a:cubicBezTo>
                    <a:pt x="4300" y="11978"/>
                    <a:pt x="721" y="12902"/>
                    <a:pt x="144" y="11805"/>
                  </a:cubicBezTo>
                  <a:close/>
                </a:path>
              </a:pathLst>
            </a:custGeom>
            <a:solidFill>
              <a:srgbClr val="E06666"/>
            </a:solidFill>
            <a:ln cap="flat" cmpd="sng" w="9525">
              <a:solidFill>
                <a:srgbClr val="E06666"/>
              </a:solidFill>
              <a:prstDash val="solid"/>
              <a:round/>
              <a:headEnd len="med" w="med" type="none"/>
              <a:tailEnd len="med" w="med" type="none"/>
            </a:ln>
          </p:spPr>
        </p:sp>
      </p:grpSp>
      <p:cxnSp>
        <p:nvCxnSpPr>
          <p:cNvPr id="424" name="Google Shape;424;p43"/>
          <p:cNvCxnSpPr/>
          <p:nvPr/>
        </p:nvCxnSpPr>
        <p:spPr>
          <a:xfrm flipH="1" rot="10800000">
            <a:off x="4909700" y="2225475"/>
            <a:ext cx="2112900" cy="43200"/>
          </a:xfrm>
          <a:prstGeom prst="straightConnector1">
            <a:avLst/>
          </a:prstGeom>
          <a:noFill/>
          <a:ln cap="flat" cmpd="sng" w="76200">
            <a:solidFill>
              <a:srgbClr val="FF9900"/>
            </a:solidFill>
            <a:prstDash val="solid"/>
            <a:round/>
            <a:headEnd len="med" w="med" type="none"/>
            <a:tailEnd len="med" w="med" type="triangle"/>
          </a:ln>
        </p:spPr>
      </p:cxnSp>
      <p:sp>
        <p:nvSpPr>
          <p:cNvPr id="425" name="Google Shape;425;p43"/>
          <p:cNvSpPr txBox="1"/>
          <p:nvPr/>
        </p:nvSpPr>
        <p:spPr>
          <a:xfrm>
            <a:off x="6780300" y="1619250"/>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FF9900"/>
                </a:solidFill>
              </a:rPr>
              <a:t>Effective BWD Vector</a:t>
            </a:r>
            <a:endParaRPr sz="1700">
              <a:solidFill>
                <a:srgbClr val="FF9900"/>
              </a:solidFill>
            </a:endParaRPr>
          </a:p>
        </p:txBody>
      </p:sp>
      <p:sp>
        <p:nvSpPr>
          <p:cNvPr id="426" name="Google Shape;426;p43"/>
          <p:cNvSpPr txBox="1"/>
          <p:nvPr/>
        </p:nvSpPr>
        <p:spPr>
          <a:xfrm>
            <a:off x="6191250" y="2369125"/>
            <a:ext cx="28662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The deep-layer shear vector orients the precipitation distribution away from the updraft (ex: size sorting)</a:t>
            </a:r>
            <a:endParaRPr>
              <a:solidFill>
                <a:srgbClr val="D9D9D9"/>
              </a:solidFill>
            </a:endParaRPr>
          </a:p>
          <a:p>
            <a:pPr indent="0" lvl="0" marL="0" rtl="0" algn="ctr">
              <a:spcBef>
                <a:spcPts val="0"/>
              </a:spcBef>
              <a:spcAft>
                <a:spcPts val="0"/>
              </a:spcAft>
              <a:buNone/>
            </a:pPr>
            <a:r>
              <a:t/>
            </a:r>
            <a:endParaRPr>
              <a:solidFill>
                <a:srgbClr val="D9D9D9"/>
              </a:solidFill>
            </a:endParaRPr>
          </a:p>
          <a:p>
            <a:pPr indent="0" lvl="0" marL="0" rtl="0" algn="ctr">
              <a:spcBef>
                <a:spcPts val="0"/>
              </a:spcBef>
              <a:spcAft>
                <a:spcPts val="0"/>
              </a:spcAft>
              <a:buClr>
                <a:schemeClr val="dk1"/>
              </a:buClr>
              <a:buSzPts val="1100"/>
              <a:buFont typeface="Arial"/>
              <a:buNone/>
            </a:pPr>
            <a:r>
              <a:rPr lang="en">
                <a:solidFill>
                  <a:srgbClr val="D9D9D9"/>
                </a:solidFill>
              </a:rPr>
              <a:t>Off-boundary deep-layer shear vectors favor precipitation distributions away from neighboring cells</a:t>
            </a:r>
            <a:endParaRPr>
              <a:solidFill>
                <a:srgbClr val="D9D9D9"/>
              </a:solidFill>
            </a:endParaRPr>
          </a:p>
        </p:txBody>
      </p:sp>
      <p:sp>
        <p:nvSpPr>
          <p:cNvPr id="427" name="Google Shape;427;p43"/>
          <p:cNvSpPr txBox="1"/>
          <p:nvPr/>
        </p:nvSpPr>
        <p:spPr>
          <a:xfrm>
            <a:off x="5266450" y="4426525"/>
            <a:ext cx="3801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Also favors downshear updraft development into warm sector, which favors </a:t>
            </a:r>
            <a:r>
              <a:rPr lang="en" u="sng">
                <a:solidFill>
                  <a:srgbClr val="D9D9D9"/>
                </a:solidFill>
              </a:rPr>
              <a:t>discrete cells</a:t>
            </a:r>
            <a:r>
              <a:rPr lang="en">
                <a:solidFill>
                  <a:srgbClr val="D9D9D9"/>
                </a:solidFill>
              </a:rPr>
              <a:t>.</a:t>
            </a:r>
            <a:endParaRPr>
              <a:solidFill>
                <a:srgbClr val="D9D9D9"/>
              </a:solidFill>
            </a:endParaRPr>
          </a:p>
        </p:txBody>
      </p:sp>
      <p:sp>
        <p:nvSpPr>
          <p:cNvPr id="428" name="Google Shape;428;p43"/>
          <p:cNvSpPr txBox="1"/>
          <p:nvPr/>
        </p:nvSpPr>
        <p:spPr>
          <a:xfrm>
            <a:off x="6269175" y="765475"/>
            <a:ext cx="27882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u="sng">
                <a:solidFill>
                  <a:srgbClr val="D9D9D9"/>
                </a:solidFill>
              </a:rPr>
              <a:t>Off Boundary</a:t>
            </a:r>
            <a:endParaRPr sz="2700" u="sng">
              <a:solidFill>
                <a:srgbClr val="D9D9D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1000"/>
                                        <p:tgtEl>
                                          <p:spTgt spid="4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4"/>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434" name="Google Shape;434;p44"/>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F1C232"/>
              </a:buClr>
              <a:buSzPts val="1800"/>
              <a:buAutoNum type="arabicParenR"/>
            </a:pPr>
            <a:r>
              <a:rPr lang="en" sz="1800">
                <a:solidFill>
                  <a:srgbClr val="F1C232"/>
                </a:solidFill>
              </a:rPr>
              <a:t>Boundary-relative deep-layer shear</a:t>
            </a:r>
            <a:endParaRPr sz="1800">
              <a:solidFill>
                <a:srgbClr val="F1C232"/>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grpSp>
        <p:nvGrpSpPr>
          <p:cNvPr id="435" name="Google Shape;435;p44"/>
          <p:cNvGrpSpPr/>
          <p:nvPr/>
        </p:nvGrpSpPr>
        <p:grpSpPr>
          <a:xfrm>
            <a:off x="4371530" y="979286"/>
            <a:ext cx="1609763" cy="3808415"/>
            <a:chOff x="4371530" y="979286"/>
            <a:chExt cx="1609763" cy="3808415"/>
          </a:xfrm>
        </p:grpSpPr>
        <p:sp>
          <p:nvSpPr>
            <p:cNvPr id="436" name="Google Shape;436;p44"/>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437" name="Google Shape;437;p44"/>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4"/>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4"/>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4"/>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4"/>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44"/>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44"/>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4"/>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4"/>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4"/>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4"/>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44"/>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4"/>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4"/>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4"/>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4"/>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44"/>
          <p:cNvGrpSpPr/>
          <p:nvPr/>
        </p:nvGrpSpPr>
        <p:grpSpPr>
          <a:xfrm rot="442874">
            <a:off x="5580002" y="1248229"/>
            <a:ext cx="794650" cy="914080"/>
            <a:chOff x="6266614" y="3029207"/>
            <a:chExt cx="1345050" cy="1274575"/>
          </a:xfrm>
        </p:grpSpPr>
        <p:sp>
          <p:nvSpPr>
            <p:cNvPr id="454" name="Google Shape;454;p44"/>
            <p:cNvSpPr/>
            <p:nvPr/>
          </p:nvSpPr>
          <p:spPr>
            <a:xfrm>
              <a:off x="6266614" y="3029207"/>
              <a:ext cx="1345050" cy="1274575"/>
            </a:xfrm>
            <a:custGeom>
              <a:rect b="b" l="l" r="r" t="t"/>
              <a:pathLst>
                <a:path extrusionOk="0" h="50983" w="53802">
                  <a:moveTo>
                    <a:pt x="449" y="46472"/>
                  </a:moveTo>
                  <a:cubicBezTo>
                    <a:pt x="-532" y="44221"/>
                    <a:pt x="275" y="41162"/>
                    <a:pt x="1141" y="37467"/>
                  </a:cubicBezTo>
                  <a:cubicBezTo>
                    <a:pt x="2007" y="33773"/>
                    <a:pt x="3335" y="28808"/>
                    <a:pt x="5644" y="24305"/>
                  </a:cubicBezTo>
                  <a:cubicBezTo>
                    <a:pt x="7953" y="19802"/>
                    <a:pt x="11532" y="14433"/>
                    <a:pt x="14996" y="10450"/>
                  </a:cubicBezTo>
                  <a:cubicBezTo>
                    <a:pt x="18460" y="6467"/>
                    <a:pt x="21057" y="1618"/>
                    <a:pt x="26426" y="406"/>
                  </a:cubicBezTo>
                  <a:cubicBezTo>
                    <a:pt x="31795" y="-806"/>
                    <a:pt x="42705" y="868"/>
                    <a:pt x="47208" y="3177"/>
                  </a:cubicBezTo>
                  <a:cubicBezTo>
                    <a:pt x="51711" y="5486"/>
                    <a:pt x="52749" y="10335"/>
                    <a:pt x="53442" y="14260"/>
                  </a:cubicBezTo>
                  <a:cubicBezTo>
                    <a:pt x="54135" y="18185"/>
                    <a:pt x="54019" y="22977"/>
                    <a:pt x="51364" y="26729"/>
                  </a:cubicBezTo>
                  <a:cubicBezTo>
                    <a:pt x="48709" y="30481"/>
                    <a:pt x="42301" y="33657"/>
                    <a:pt x="37510" y="36774"/>
                  </a:cubicBezTo>
                  <a:cubicBezTo>
                    <a:pt x="32719" y="39891"/>
                    <a:pt x="27696" y="43066"/>
                    <a:pt x="22616" y="45433"/>
                  </a:cubicBezTo>
                  <a:cubicBezTo>
                    <a:pt x="17536" y="47800"/>
                    <a:pt x="10725" y="50802"/>
                    <a:pt x="7030" y="50975"/>
                  </a:cubicBezTo>
                  <a:cubicBezTo>
                    <a:pt x="3336" y="51148"/>
                    <a:pt x="1431" y="48723"/>
                    <a:pt x="449" y="46472"/>
                  </a:cubicBezTo>
                  <a:close/>
                </a:path>
              </a:pathLst>
            </a:custGeom>
            <a:solidFill>
              <a:srgbClr val="93C47D"/>
            </a:solidFill>
            <a:ln cap="flat" cmpd="sng" w="9525">
              <a:solidFill>
                <a:srgbClr val="93C47D"/>
              </a:solidFill>
              <a:prstDash val="solid"/>
              <a:round/>
              <a:headEnd len="med" w="med" type="none"/>
              <a:tailEnd len="med" w="med" type="none"/>
            </a:ln>
          </p:spPr>
        </p:sp>
        <p:sp>
          <p:nvSpPr>
            <p:cNvPr id="455" name="Google Shape;455;p44"/>
            <p:cNvSpPr/>
            <p:nvPr/>
          </p:nvSpPr>
          <p:spPr>
            <a:xfrm>
              <a:off x="6429470" y="3404458"/>
              <a:ext cx="786800" cy="683950"/>
            </a:xfrm>
            <a:custGeom>
              <a:rect b="b" l="l" r="r" t="t"/>
              <a:pathLst>
                <a:path extrusionOk="0" h="27358" w="31472">
                  <a:moveTo>
                    <a:pt x="862" y="26613"/>
                  </a:moveTo>
                  <a:cubicBezTo>
                    <a:pt x="-754" y="25170"/>
                    <a:pt x="285" y="20436"/>
                    <a:pt x="1555" y="16915"/>
                  </a:cubicBezTo>
                  <a:cubicBezTo>
                    <a:pt x="2825" y="13394"/>
                    <a:pt x="5596" y="8256"/>
                    <a:pt x="8482" y="5485"/>
                  </a:cubicBezTo>
                  <a:cubicBezTo>
                    <a:pt x="11368" y="2714"/>
                    <a:pt x="15409" y="866"/>
                    <a:pt x="18873" y="289"/>
                  </a:cubicBezTo>
                  <a:cubicBezTo>
                    <a:pt x="22337" y="-288"/>
                    <a:pt x="27244" y="462"/>
                    <a:pt x="29264" y="2021"/>
                  </a:cubicBezTo>
                  <a:cubicBezTo>
                    <a:pt x="31285" y="3580"/>
                    <a:pt x="31804" y="7043"/>
                    <a:pt x="30996" y="9641"/>
                  </a:cubicBezTo>
                  <a:cubicBezTo>
                    <a:pt x="30188" y="12239"/>
                    <a:pt x="27706" y="14952"/>
                    <a:pt x="24415" y="17607"/>
                  </a:cubicBezTo>
                  <a:cubicBezTo>
                    <a:pt x="21125" y="20263"/>
                    <a:pt x="15179" y="24073"/>
                    <a:pt x="11253" y="25574"/>
                  </a:cubicBezTo>
                  <a:cubicBezTo>
                    <a:pt x="7328" y="27075"/>
                    <a:pt x="2478" y="28056"/>
                    <a:pt x="862" y="26613"/>
                  </a:cubicBezTo>
                  <a:close/>
                </a:path>
              </a:pathLst>
            </a:custGeom>
            <a:solidFill>
              <a:srgbClr val="FFD966"/>
            </a:solidFill>
            <a:ln cap="flat" cmpd="sng" w="9525">
              <a:solidFill>
                <a:srgbClr val="F1C232"/>
              </a:solidFill>
              <a:prstDash val="solid"/>
              <a:round/>
              <a:headEnd len="med" w="med" type="none"/>
              <a:tailEnd len="med" w="med" type="none"/>
            </a:ln>
          </p:spPr>
        </p:sp>
        <p:sp>
          <p:nvSpPr>
            <p:cNvPr id="456" name="Google Shape;456;p44"/>
            <p:cNvSpPr/>
            <p:nvPr/>
          </p:nvSpPr>
          <p:spPr>
            <a:xfrm>
              <a:off x="6551318" y="3662070"/>
              <a:ext cx="274925" cy="308375"/>
            </a:xfrm>
            <a:custGeom>
              <a:rect b="b" l="l" r="r" t="t"/>
              <a:pathLst>
                <a:path extrusionOk="0" h="12335" w="10997">
                  <a:moveTo>
                    <a:pt x="144" y="11805"/>
                  </a:moveTo>
                  <a:cubicBezTo>
                    <a:pt x="-433" y="10708"/>
                    <a:pt x="1645" y="6437"/>
                    <a:pt x="2569" y="4532"/>
                  </a:cubicBezTo>
                  <a:cubicBezTo>
                    <a:pt x="3493" y="2627"/>
                    <a:pt x="4416" y="952"/>
                    <a:pt x="5686" y="375"/>
                  </a:cubicBezTo>
                  <a:cubicBezTo>
                    <a:pt x="6956" y="-202"/>
                    <a:pt x="9381" y="29"/>
                    <a:pt x="10189" y="1068"/>
                  </a:cubicBezTo>
                  <a:cubicBezTo>
                    <a:pt x="10997" y="2107"/>
                    <a:pt x="11228" y="4936"/>
                    <a:pt x="10535" y="6610"/>
                  </a:cubicBezTo>
                  <a:cubicBezTo>
                    <a:pt x="9842" y="8284"/>
                    <a:pt x="7764" y="10246"/>
                    <a:pt x="6032" y="11112"/>
                  </a:cubicBezTo>
                  <a:cubicBezTo>
                    <a:pt x="4300" y="11978"/>
                    <a:pt x="721" y="12902"/>
                    <a:pt x="144" y="11805"/>
                  </a:cubicBezTo>
                  <a:close/>
                </a:path>
              </a:pathLst>
            </a:custGeom>
            <a:solidFill>
              <a:srgbClr val="E06666"/>
            </a:solidFill>
            <a:ln cap="flat" cmpd="sng" w="9525">
              <a:solidFill>
                <a:srgbClr val="E06666"/>
              </a:solidFill>
              <a:prstDash val="solid"/>
              <a:round/>
              <a:headEnd len="med" w="med" type="none"/>
              <a:tailEnd len="med" w="med" type="none"/>
            </a:ln>
          </p:spPr>
        </p:sp>
      </p:grpSp>
      <p:grpSp>
        <p:nvGrpSpPr>
          <p:cNvPr id="457" name="Google Shape;457;p44"/>
          <p:cNvGrpSpPr/>
          <p:nvPr/>
        </p:nvGrpSpPr>
        <p:grpSpPr>
          <a:xfrm rot="586490">
            <a:off x="5260512" y="2330138"/>
            <a:ext cx="794624" cy="914044"/>
            <a:chOff x="6266614" y="3029207"/>
            <a:chExt cx="1345050" cy="1274575"/>
          </a:xfrm>
        </p:grpSpPr>
        <p:sp>
          <p:nvSpPr>
            <p:cNvPr id="458" name="Google Shape;458;p44"/>
            <p:cNvSpPr/>
            <p:nvPr/>
          </p:nvSpPr>
          <p:spPr>
            <a:xfrm>
              <a:off x="6266614" y="3029207"/>
              <a:ext cx="1345050" cy="1274575"/>
            </a:xfrm>
            <a:custGeom>
              <a:rect b="b" l="l" r="r" t="t"/>
              <a:pathLst>
                <a:path extrusionOk="0" h="50983" w="53802">
                  <a:moveTo>
                    <a:pt x="449" y="46472"/>
                  </a:moveTo>
                  <a:cubicBezTo>
                    <a:pt x="-532" y="44221"/>
                    <a:pt x="275" y="41162"/>
                    <a:pt x="1141" y="37467"/>
                  </a:cubicBezTo>
                  <a:cubicBezTo>
                    <a:pt x="2007" y="33773"/>
                    <a:pt x="3335" y="28808"/>
                    <a:pt x="5644" y="24305"/>
                  </a:cubicBezTo>
                  <a:cubicBezTo>
                    <a:pt x="7953" y="19802"/>
                    <a:pt x="11532" y="14433"/>
                    <a:pt x="14996" y="10450"/>
                  </a:cubicBezTo>
                  <a:cubicBezTo>
                    <a:pt x="18460" y="6467"/>
                    <a:pt x="21057" y="1618"/>
                    <a:pt x="26426" y="406"/>
                  </a:cubicBezTo>
                  <a:cubicBezTo>
                    <a:pt x="31795" y="-806"/>
                    <a:pt x="42705" y="868"/>
                    <a:pt x="47208" y="3177"/>
                  </a:cubicBezTo>
                  <a:cubicBezTo>
                    <a:pt x="51711" y="5486"/>
                    <a:pt x="52749" y="10335"/>
                    <a:pt x="53442" y="14260"/>
                  </a:cubicBezTo>
                  <a:cubicBezTo>
                    <a:pt x="54135" y="18185"/>
                    <a:pt x="54019" y="22977"/>
                    <a:pt x="51364" y="26729"/>
                  </a:cubicBezTo>
                  <a:cubicBezTo>
                    <a:pt x="48709" y="30481"/>
                    <a:pt x="42301" y="33657"/>
                    <a:pt x="37510" y="36774"/>
                  </a:cubicBezTo>
                  <a:cubicBezTo>
                    <a:pt x="32719" y="39891"/>
                    <a:pt x="27696" y="43066"/>
                    <a:pt x="22616" y="45433"/>
                  </a:cubicBezTo>
                  <a:cubicBezTo>
                    <a:pt x="17536" y="47800"/>
                    <a:pt x="10725" y="50802"/>
                    <a:pt x="7030" y="50975"/>
                  </a:cubicBezTo>
                  <a:cubicBezTo>
                    <a:pt x="3336" y="51148"/>
                    <a:pt x="1431" y="48723"/>
                    <a:pt x="449" y="46472"/>
                  </a:cubicBezTo>
                  <a:close/>
                </a:path>
              </a:pathLst>
            </a:custGeom>
            <a:solidFill>
              <a:srgbClr val="93C47D"/>
            </a:solidFill>
            <a:ln cap="flat" cmpd="sng" w="9525">
              <a:solidFill>
                <a:srgbClr val="93C47D"/>
              </a:solidFill>
              <a:prstDash val="solid"/>
              <a:round/>
              <a:headEnd len="med" w="med" type="none"/>
              <a:tailEnd len="med" w="med" type="none"/>
            </a:ln>
          </p:spPr>
        </p:sp>
        <p:sp>
          <p:nvSpPr>
            <p:cNvPr id="459" name="Google Shape;459;p44"/>
            <p:cNvSpPr/>
            <p:nvPr/>
          </p:nvSpPr>
          <p:spPr>
            <a:xfrm>
              <a:off x="6429470" y="3404458"/>
              <a:ext cx="786800" cy="683950"/>
            </a:xfrm>
            <a:custGeom>
              <a:rect b="b" l="l" r="r" t="t"/>
              <a:pathLst>
                <a:path extrusionOk="0" h="27358" w="31472">
                  <a:moveTo>
                    <a:pt x="862" y="26613"/>
                  </a:moveTo>
                  <a:cubicBezTo>
                    <a:pt x="-754" y="25170"/>
                    <a:pt x="285" y="20436"/>
                    <a:pt x="1555" y="16915"/>
                  </a:cubicBezTo>
                  <a:cubicBezTo>
                    <a:pt x="2825" y="13394"/>
                    <a:pt x="5596" y="8256"/>
                    <a:pt x="8482" y="5485"/>
                  </a:cubicBezTo>
                  <a:cubicBezTo>
                    <a:pt x="11368" y="2714"/>
                    <a:pt x="15409" y="866"/>
                    <a:pt x="18873" y="289"/>
                  </a:cubicBezTo>
                  <a:cubicBezTo>
                    <a:pt x="22337" y="-288"/>
                    <a:pt x="27244" y="462"/>
                    <a:pt x="29264" y="2021"/>
                  </a:cubicBezTo>
                  <a:cubicBezTo>
                    <a:pt x="31285" y="3580"/>
                    <a:pt x="31804" y="7043"/>
                    <a:pt x="30996" y="9641"/>
                  </a:cubicBezTo>
                  <a:cubicBezTo>
                    <a:pt x="30188" y="12239"/>
                    <a:pt x="27706" y="14952"/>
                    <a:pt x="24415" y="17607"/>
                  </a:cubicBezTo>
                  <a:cubicBezTo>
                    <a:pt x="21125" y="20263"/>
                    <a:pt x="15179" y="24073"/>
                    <a:pt x="11253" y="25574"/>
                  </a:cubicBezTo>
                  <a:cubicBezTo>
                    <a:pt x="7328" y="27075"/>
                    <a:pt x="2478" y="28056"/>
                    <a:pt x="862" y="26613"/>
                  </a:cubicBezTo>
                  <a:close/>
                </a:path>
              </a:pathLst>
            </a:custGeom>
            <a:solidFill>
              <a:srgbClr val="FFD966"/>
            </a:solidFill>
            <a:ln cap="flat" cmpd="sng" w="9525">
              <a:solidFill>
                <a:srgbClr val="F1C232"/>
              </a:solidFill>
              <a:prstDash val="solid"/>
              <a:round/>
              <a:headEnd len="med" w="med" type="none"/>
              <a:tailEnd len="med" w="med" type="none"/>
            </a:ln>
          </p:spPr>
        </p:sp>
        <p:sp>
          <p:nvSpPr>
            <p:cNvPr id="460" name="Google Shape;460;p44"/>
            <p:cNvSpPr/>
            <p:nvPr/>
          </p:nvSpPr>
          <p:spPr>
            <a:xfrm>
              <a:off x="6551318" y="3662070"/>
              <a:ext cx="274925" cy="308375"/>
            </a:xfrm>
            <a:custGeom>
              <a:rect b="b" l="l" r="r" t="t"/>
              <a:pathLst>
                <a:path extrusionOk="0" h="12335" w="10997">
                  <a:moveTo>
                    <a:pt x="144" y="11805"/>
                  </a:moveTo>
                  <a:cubicBezTo>
                    <a:pt x="-433" y="10708"/>
                    <a:pt x="1645" y="6437"/>
                    <a:pt x="2569" y="4532"/>
                  </a:cubicBezTo>
                  <a:cubicBezTo>
                    <a:pt x="3493" y="2627"/>
                    <a:pt x="4416" y="952"/>
                    <a:pt x="5686" y="375"/>
                  </a:cubicBezTo>
                  <a:cubicBezTo>
                    <a:pt x="6956" y="-202"/>
                    <a:pt x="9381" y="29"/>
                    <a:pt x="10189" y="1068"/>
                  </a:cubicBezTo>
                  <a:cubicBezTo>
                    <a:pt x="10997" y="2107"/>
                    <a:pt x="11228" y="4936"/>
                    <a:pt x="10535" y="6610"/>
                  </a:cubicBezTo>
                  <a:cubicBezTo>
                    <a:pt x="9842" y="8284"/>
                    <a:pt x="7764" y="10246"/>
                    <a:pt x="6032" y="11112"/>
                  </a:cubicBezTo>
                  <a:cubicBezTo>
                    <a:pt x="4300" y="11978"/>
                    <a:pt x="721" y="12902"/>
                    <a:pt x="144" y="11805"/>
                  </a:cubicBezTo>
                  <a:close/>
                </a:path>
              </a:pathLst>
            </a:custGeom>
            <a:solidFill>
              <a:srgbClr val="E06666"/>
            </a:solidFill>
            <a:ln cap="flat" cmpd="sng" w="9525">
              <a:solidFill>
                <a:srgbClr val="E06666"/>
              </a:solidFill>
              <a:prstDash val="solid"/>
              <a:round/>
              <a:headEnd len="med" w="med" type="none"/>
              <a:tailEnd len="med" w="med" type="none"/>
            </a:ln>
          </p:spPr>
        </p:sp>
      </p:grpSp>
      <p:grpSp>
        <p:nvGrpSpPr>
          <p:cNvPr id="461" name="Google Shape;461;p44"/>
          <p:cNvGrpSpPr/>
          <p:nvPr/>
        </p:nvGrpSpPr>
        <p:grpSpPr>
          <a:xfrm rot="641505">
            <a:off x="4863113" y="3299356"/>
            <a:ext cx="794596" cy="913972"/>
            <a:chOff x="6266614" y="3029207"/>
            <a:chExt cx="1345050" cy="1274575"/>
          </a:xfrm>
        </p:grpSpPr>
        <p:sp>
          <p:nvSpPr>
            <p:cNvPr id="462" name="Google Shape;462;p44"/>
            <p:cNvSpPr/>
            <p:nvPr/>
          </p:nvSpPr>
          <p:spPr>
            <a:xfrm>
              <a:off x="6266614" y="3029207"/>
              <a:ext cx="1345050" cy="1274575"/>
            </a:xfrm>
            <a:custGeom>
              <a:rect b="b" l="l" r="r" t="t"/>
              <a:pathLst>
                <a:path extrusionOk="0" h="50983" w="53802">
                  <a:moveTo>
                    <a:pt x="449" y="46472"/>
                  </a:moveTo>
                  <a:cubicBezTo>
                    <a:pt x="-532" y="44221"/>
                    <a:pt x="275" y="41162"/>
                    <a:pt x="1141" y="37467"/>
                  </a:cubicBezTo>
                  <a:cubicBezTo>
                    <a:pt x="2007" y="33773"/>
                    <a:pt x="3335" y="28808"/>
                    <a:pt x="5644" y="24305"/>
                  </a:cubicBezTo>
                  <a:cubicBezTo>
                    <a:pt x="7953" y="19802"/>
                    <a:pt x="11532" y="14433"/>
                    <a:pt x="14996" y="10450"/>
                  </a:cubicBezTo>
                  <a:cubicBezTo>
                    <a:pt x="18460" y="6467"/>
                    <a:pt x="21057" y="1618"/>
                    <a:pt x="26426" y="406"/>
                  </a:cubicBezTo>
                  <a:cubicBezTo>
                    <a:pt x="31795" y="-806"/>
                    <a:pt x="42705" y="868"/>
                    <a:pt x="47208" y="3177"/>
                  </a:cubicBezTo>
                  <a:cubicBezTo>
                    <a:pt x="51711" y="5486"/>
                    <a:pt x="52749" y="10335"/>
                    <a:pt x="53442" y="14260"/>
                  </a:cubicBezTo>
                  <a:cubicBezTo>
                    <a:pt x="54135" y="18185"/>
                    <a:pt x="54019" y="22977"/>
                    <a:pt x="51364" y="26729"/>
                  </a:cubicBezTo>
                  <a:cubicBezTo>
                    <a:pt x="48709" y="30481"/>
                    <a:pt x="42301" y="33657"/>
                    <a:pt x="37510" y="36774"/>
                  </a:cubicBezTo>
                  <a:cubicBezTo>
                    <a:pt x="32719" y="39891"/>
                    <a:pt x="27696" y="43066"/>
                    <a:pt x="22616" y="45433"/>
                  </a:cubicBezTo>
                  <a:cubicBezTo>
                    <a:pt x="17536" y="47800"/>
                    <a:pt x="10725" y="50802"/>
                    <a:pt x="7030" y="50975"/>
                  </a:cubicBezTo>
                  <a:cubicBezTo>
                    <a:pt x="3336" y="51148"/>
                    <a:pt x="1431" y="48723"/>
                    <a:pt x="449" y="46472"/>
                  </a:cubicBezTo>
                  <a:close/>
                </a:path>
              </a:pathLst>
            </a:custGeom>
            <a:solidFill>
              <a:srgbClr val="93C47D"/>
            </a:solidFill>
            <a:ln cap="flat" cmpd="sng" w="9525">
              <a:solidFill>
                <a:srgbClr val="93C47D"/>
              </a:solidFill>
              <a:prstDash val="solid"/>
              <a:round/>
              <a:headEnd len="med" w="med" type="none"/>
              <a:tailEnd len="med" w="med" type="none"/>
            </a:ln>
          </p:spPr>
        </p:sp>
        <p:sp>
          <p:nvSpPr>
            <p:cNvPr id="463" name="Google Shape;463;p44"/>
            <p:cNvSpPr/>
            <p:nvPr/>
          </p:nvSpPr>
          <p:spPr>
            <a:xfrm>
              <a:off x="6429470" y="3404458"/>
              <a:ext cx="786800" cy="683950"/>
            </a:xfrm>
            <a:custGeom>
              <a:rect b="b" l="l" r="r" t="t"/>
              <a:pathLst>
                <a:path extrusionOk="0" h="27358" w="31472">
                  <a:moveTo>
                    <a:pt x="862" y="26613"/>
                  </a:moveTo>
                  <a:cubicBezTo>
                    <a:pt x="-754" y="25170"/>
                    <a:pt x="285" y="20436"/>
                    <a:pt x="1555" y="16915"/>
                  </a:cubicBezTo>
                  <a:cubicBezTo>
                    <a:pt x="2825" y="13394"/>
                    <a:pt x="5596" y="8256"/>
                    <a:pt x="8482" y="5485"/>
                  </a:cubicBezTo>
                  <a:cubicBezTo>
                    <a:pt x="11368" y="2714"/>
                    <a:pt x="15409" y="866"/>
                    <a:pt x="18873" y="289"/>
                  </a:cubicBezTo>
                  <a:cubicBezTo>
                    <a:pt x="22337" y="-288"/>
                    <a:pt x="27244" y="462"/>
                    <a:pt x="29264" y="2021"/>
                  </a:cubicBezTo>
                  <a:cubicBezTo>
                    <a:pt x="31285" y="3580"/>
                    <a:pt x="31804" y="7043"/>
                    <a:pt x="30996" y="9641"/>
                  </a:cubicBezTo>
                  <a:cubicBezTo>
                    <a:pt x="30188" y="12239"/>
                    <a:pt x="27706" y="14952"/>
                    <a:pt x="24415" y="17607"/>
                  </a:cubicBezTo>
                  <a:cubicBezTo>
                    <a:pt x="21125" y="20263"/>
                    <a:pt x="15179" y="24073"/>
                    <a:pt x="11253" y="25574"/>
                  </a:cubicBezTo>
                  <a:cubicBezTo>
                    <a:pt x="7328" y="27075"/>
                    <a:pt x="2478" y="28056"/>
                    <a:pt x="862" y="26613"/>
                  </a:cubicBezTo>
                  <a:close/>
                </a:path>
              </a:pathLst>
            </a:custGeom>
            <a:solidFill>
              <a:srgbClr val="FFD966"/>
            </a:solidFill>
            <a:ln cap="flat" cmpd="sng" w="9525">
              <a:solidFill>
                <a:srgbClr val="F1C232"/>
              </a:solidFill>
              <a:prstDash val="solid"/>
              <a:round/>
              <a:headEnd len="med" w="med" type="none"/>
              <a:tailEnd len="med" w="med" type="none"/>
            </a:ln>
          </p:spPr>
        </p:sp>
        <p:sp>
          <p:nvSpPr>
            <p:cNvPr id="464" name="Google Shape;464;p44"/>
            <p:cNvSpPr/>
            <p:nvPr/>
          </p:nvSpPr>
          <p:spPr>
            <a:xfrm>
              <a:off x="6551318" y="3662070"/>
              <a:ext cx="274925" cy="308375"/>
            </a:xfrm>
            <a:custGeom>
              <a:rect b="b" l="l" r="r" t="t"/>
              <a:pathLst>
                <a:path extrusionOk="0" h="12335" w="10997">
                  <a:moveTo>
                    <a:pt x="144" y="11805"/>
                  </a:moveTo>
                  <a:cubicBezTo>
                    <a:pt x="-433" y="10708"/>
                    <a:pt x="1645" y="6437"/>
                    <a:pt x="2569" y="4532"/>
                  </a:cubicBezTo>
                  <a:cubicBezTo>
                    <a:pt x="3493" y="2627"/>
                    <a:pt x="4416" y="952"/>
                    <a:pt x="5686" y="375"/>
                  </a:cubicBezTo>
                  <a:cubicBezTo>
                    <a:pt x="6956" y="-202"/>
                    <a:pt x="9381" y="29"/>
                    <a:pt x="10189" y="1068"/>
                  </a:cubicBezTo>
                  <a:cubicBezTo>
                    <a:pt x="10997" y="2107"/>
                    <a:pt x="11228" y="4936"/>
                    <a:pt x="10535" y="6610"/>
                  </a:cubicBezTo>
                  <a:cubicBezTo>
                    <a:pt x="9842" y="8284"/>
                    <a:pt x="7764" y="10246"/>
                    <a:pt x="6032" y="11112"/>
                  </a:cubicBezTo>
                  <a:cubicBezTo>
                    <a:pt x="4300" y="11978"/>
                    <a:pt x="721" y="12902"/>
                    <a:pt x="144" y="11805"/>
                  </a:cubicBezTo>
                  <a:close/>
                </a:path>
              </a:pathLst>
            </a:custGeom>
            <a:solidFill>
              <a:srgbClr val="E06666"/>
            </a:solidFill>
            <a:ln cap="flat" cmpd="sng" w="9525">
              <a:solidFill>
                <a:srgbClr val="E06666"/>
              </a:solidFill>
              <a:prstDash val="solid"/>
              <a:round/>
              <a:headEnd len="med" w="med" type="none"/>
              <a:tailEnd len="med" w="med" type="none"/>
            </a:ln>
          </p:spPr>
        </p:sp>
      </p:grpSp>
      <p:cxnSp>
        <p:nvCxnSpPr>
          <p:cNvPr id="465" name="Google Shape;465;p44"/>
          <p:cNvCxnSpPr/>
          <p:nvPr/>
        </p:nvCxnSpPr>
        <p:spPr>
          <a:xfrm flipH="1" rot="10800000">
            <a:off x="4909700" y="935175"/>
            <a:ext cx="701400" cy="1333500"/>
          </a:xfrm>
          <a:prstGeom prst="straightConnector1">
            <a:avLst/>
          </a:prstGeom>
          <a:noFill/>
          <a:ln cap="flat" cmpd="sng" w="76200">
            <a:solidFill>
              <a:srgbClr val="FF9900"/>
            </a:solidFill>
            <a:prstDash val="solid"/>
            <a:round/>
            <a:headEnd len="med" w="med" type="none"/>
            <a:tailEnd len="med" w="med" type="triangle"/>
          </a:ln>
        </p:spPr>
      </p:cxnSp>
      <p:sp>
        <p:nvSpPr>
          <p:cNvPr id="466" name="Google Shape;466;p44"/>
          <p:cNvSpPr txBox="1"/>
          <p:nvPr/>
        </p:nvSpPr>
        <p:spPr>
          <a:xfrm>
            <a:off x="2745150" y="1075188"/>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FF9900"/>
                </a:solidFill>
              </a:rPr>
              <a:t>Effective BWD Vector</a:t>
            </a:r>
            <a:endParaRPr sz="1700">
              <a:solidFill>
                <a:srgbClr val="FF9900"/>
              </a:solidFill>
            </a:endParaRPr>
          </a:p>
        </p:txBody>
      </p:sp>
      <p:sp>
        <p:nvSpPr>
          <p:cNvPr id="467" name="Google Shape;467;p44"/>
          <p:cNvSpPr txBox="1"/>
          <p:nvPr/>
        </p:nvSpPr>
        <p:spPr>
          <a:xfrm>
            <a:off x="6230175" y="1645225"/>
            <a:ext cx="28662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Deep-layer shear vectors along the boundary favor precipitation (and outflow/cold pool) distributions towards the updraft regions of neighboring storms.</a:t>
            </a:r>
            <a:endParaRPr>
              <a:solidFill>
                <a:srgbClr val="D9D9D9"/>
              </a:solidFill>
            </a:endParaRPr>
          </a:p>
          <a:p>
            <a:pPr indent="0" lvl="0" marL="0" rtl="0" algn="ctr">
              <a:spcBef>
                <a:spcPts val="0"/>
              </a:spcBef>
              <a:spcAft>
                <a:spcPts val="0"/>
              </a:spcAft>
              <a:buNone/>
            </a:pPr>
            <a:r>
              <a:t/>
            </a:r>
            <a:endParaRPr>
              <a:solidFill>
                <a:srgbClr val="D9D9D9"/>
              </a:solidFill>
            </a:endParaRPr>
          </a:p>
          <a:p>
            <a:pPr indent="0" lvl="0" marL="0" rtl="0" algn="ctr">
              <a:spcBef>
                <a:spcPts val="0"/>
              </a:spcBef>
              <a:spcAft>
                <a:spcPts val="0"/>
              </a:spcAft>
              <a:buNone/>
            </a:pPr>
            <a:r>
              <a:rPr lang="en">
                <a:solidFill>
                  <a:srgbClr val="D9D9D9"/>
                </a:solidFill>
              </a:rPr>
              <a:t>Also favors downshear updraft development in close proximity to neighboring storms.</a:t>
            </a:r>
            <a:endParaRPr>
              <a:solidFill>
                <a:srgbClr val="D9D9D9"/>
              </a:solidFill>
            </a:endParaRPr>
          </a:p>
        </p:txBody>
      </p:sp>
      <p:sp>
        <p:nvSpPr>
          <p:cNvPr id="468" name="Google Shape;468;p44"/>
          <p:cNvSpPr txBox="1"/>
          <p:nvPr/>
        </p:nvSpPr>
        <p:spPr>
          <a:xfrm>
            <a:off x="5981300" y="3823850"/>
            <a:ext cx="304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This tends to favor cold pool amalgamation and </a:t>
            </a:r>
            <a:r>
              <a:rPr lang="en" u="sng">
                <a:solidFill>
                  <a:srgbClr val="D9D9D9"/>
                </a:solidFill>
              </a:rPr>
              <a:t>upscale growth</a:t>
            </a:r>
            <a:r>
              <a:rPr lang="en">
                <a:solidFill>
                  <a:srgbClr val="D9D9D9"/>
                </a:solidFill>
              </a:rPr>
              <a:t>.</a:t>
            </a:r>
            <a:endParaRPr>
              <a:solidFill>
                <a:srgbClr val="D9D9D9"/>
              </a:solidFill>
            </a:endParaRPr>
          </a:p>
        </p:txBody>
      </p:sp>
      <p:sp>
        <p:nvSpPr>
          <p:cNvPr id="469" name="Google Shape;469;p44"/>
          <p:cNvSpPr txBox="1"/>
          <p:nvPr/>
        </p:nvSpPr>
        <p:spPr>
          <a:xfrm>
            <a:off x="6269175" y="765475"/>
            <a:ext cx="27882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u="sng">
                <a:solidFill>
                  <a:srgbClr val="D9D9D9"/>
                </a:solidFill>
              </a:rPr>
              <a:t>Along Boundary</a:t>
            </a:r>
            <a:endParaRPr sz="2700" u="sng">
              <a:solidFill>
                <a:srgbClr val="D9D9D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10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13" name="Shape 113"/>
        <p:cNvGrpSpPr/>
        <p:nvPr/>
      </p:nvGrpSpPr>
      <p:grpSpPr>
        <a:xfrm>
          <a:off x="0" y="0"/>
          <a:ext cx="0" cy="0"/>
          <a:chOff x="0" y="0"/>
          <a:chExt cx="0" cy="0"/>
        </a:xfrm>
      </p:grpSpPr>
      <p:sp>
        <p:nvSpPr>
          <p:cNvPr id="114" name="Google Shape;114;p27"/>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What is Mesoanalysis?</a:t>
            </a:r>
            <a:endParaRPr sz="5200">
              <a:solidFill>
                <a:srgbClr val="FFFFFF"/>
              </a:solidFill>
            </a:endParaRPr>
          </a:p>
        </p:txBody>
      </p:sp>
      <p:sp>
        <p:nvSpPr>
          <p:cNvPr id="115" name="Google Shape;115;p27"/>
          <p:cNvSpPr txBox="1"/>
          <p:nvPr>
            <p:ph idx="4294967295" type="subTitle"/>
          </p:nvPr>
        </p:nvSpPr>
        <p:spPr>
          <a:xfrm>
            <a:off x="763975" y="1513750"/>
            <a:ext cx="79275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SzPts val="688"/>
              <a:buNone/>
            </a:pPr>
            <a:r>
              <a:rPr lang="en" sz="1825">
                <a:solidFill>
                  <a:srgbClr val="FFFFFF"/>
                </a:solidFill>
              </a:rPr>
              <a:t>Mesoanalysis:  </a:t>
            </a:r>
            <a:endParaRPr sz="1825">
              <a:solidFill>
                <a:srgbClr val="FFFFFF"/>
              </a:solidFill>
            </a:endParaRPr>
          </a:p>
          <a:p>
            <a:pPr indent="0" lvl="0" marL="0" rtl="0" algn="ctr">
              <a:spcBef>
                <a:spcPts val="1200"/>
              </a:spcBef>
              <a:spcAft>
                <a:spcPts val="1200"/>
              </a:spcAft>
              <a:buSzPts val="688"/>
              <a:buNone/>
            </a:pPr>
            <a:r>
              <a:rPr lang="en" sz="1825">
                <a:solidFill>
                  <a:srgbClr val="FFFFFF"/>
                </a:solidFill>
              </a:rPr>
              <a:t>Utilizing observations, short-range guidance, and meteorological concepts to anticipate convective evolution within meso spatial and temporal scales.</a:t>
            </a:r>
            <a:endParaRPr sz="1825">
              <a:solidFill>
                <a:srgbClr val="FFFFFF"/>
              </a:solidFill>
            </a:endParaRPr>
          </a:p>
        </p:txBody>
      </p:sp>
      <p:sp>
        <p:nvSpPr>
          <p:cNvPr id="116" name="Google Shape;116;p27"/>
          <p:cNvSpPr txBox="1"/>
          <p:nvPr>
            <p:ph idx="4294967295" type="subTitle"/>
          </p:nvPr>
        </p:nvSpPr>
        <p:spPr>
          <a:xfrm>
            <a:off x="945225" y="3331450"/>
            <a:ext cx="741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 Or in other words: </a:t>
            </a:r>
            <a:endParaRPr>
              <a:solidFill>
                <a:srgbClr val="FFFFFF"/>
              </a:solidFill>
            </a:endParaRPr>
          </a:p>
          <a:p>
            <a:pPr indent="0" lvl="0" marL="0" rtl="0" algn="ctr">
              <a:spcBef>
                <a:spcPts val="1200"/>
              </a:spcBef>
              <a:spcAft>
                <a:spcPts val="1200"/>
              </a:spcAft>
              <a:buNone/>
            </a:pPr>
            <a:r>
              <a:rPr lang="en">
                <a:solidFill>
                  <a:srgbClr val="FFFFFF"/>
                </a:solidFill>
              </a:rPr>
              <a:t>Anticipate potential storm </a:t>
            </a:r>
            <a:r>
              <a:rPr lang="en">
                <a:solidFill>
                  <a:srgbClr val="FFFFFF"/>
                </a:solidFill>
              </a:rPr>
              <a:t>hazards</a:t>
            </a:r>
            <a:r>
              <a:rPr lang="en">
                <a:solidFill>
                  <a:srgbClr val="FFFFFF"/>
                </a:solidFill>
              </a:rPr>
              <a:t> prior to the issuance of a warning!</a:t>
            </a:r>
            <a:endParaRPr>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grpSp>
        <p:nvGrpSpPr>
          <p:cNvPr id="474" name="Google Shape;474;p45"/>
          <p:cNvGrpSpPr/>
          <p:nvPr/>
        </p:nvGrpSpPr>
        <p:grpSpPr>
          <a:xfrm rot="1125519">
            <a:off x="4929447" y="294369"/>
            <a:ext cx="1982280" cy="4495461"/>
            <a:chOff x="4371530" y="979286"/>
            <a:chExt cx="1609763" cy="3808415"/>
          </a:xfrm>
        </p:grpSpPr>
        <p:sp>
          <p:nvSpPr>
            <p:cNvPr id="475" name="Google Shape;475;p45"/>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476" name="Google Shape;476;p45"/>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5"/>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5"/>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5"/>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5"/>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5"/>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5"/>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5"/>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5"/>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5"/>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5"/>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5"/>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45"/>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5"/>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5"/>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5"/>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45"/>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493" name="Google Shape;493;p45"/>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Storm-relative anvil-level winds</a:t>
            </a:r>
            <a:endParaRPr sz="1800">
              <a:solidFill>
                <a:srgbClr val="FFD966"/>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494" name="Google Shape;494;p45"/>
          <p:cNvSpPr txBox="1"/>
          <p:nvPr/>
        </p:nvSpPr>
        <p:spPr>
          <a:xfrm>
            <a:off x="3150400" y="1650875"/>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00FFFF"/>
                </a:solidFill>
              </a:rPr>
              <a:t>Anvil-level SR wind</a:t>
            </a:r>
            <a:endParaRPr sz="1700">
              <a:solidFill>
                <a:srgbClr val="00FFFF"/>
              </a:solidFill>
            </a:endParaRPr>
          </a:p>
        </p:txBody>
      </p:sp>
      <p:sp>
        <p:nvSpPr>
          <p:cNvPr id="495" name="Google Shape;495;p45"/>
          <p:cNvSpPr/>
          <p:nvPr/>
        </p:nvSpPr>
        <p:spPr>
          <a:xfrm>
            <a:off x="4575450" y="2724150"/>
            <a:ext cx="891864" cy="185878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5"/>
          <p:cNvSpPr/>
          <p:nvPr/>
        </p:nvSpPr>
        <p:spPr>
          <a:xfrm>
            <a:off x="4575455" y="1877538"/>
            <a:ext cx="1916825" cy="1381675"/>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497" name="Google Shape;497;p45"/>
          <p:cNvCxnSpPr/>
          <p:nvPr/>
        </p:nvCxnSpPr>
        <p:spPr>
          <a:xfrm flipH="1" rot="10800000">
            <a:off x="4852550" y="2026375"/>
            <a:ext cx="1009800" cy="948900"/>
          </a:xfrm>
          <a:prstGeom prst="straightConnector1">
            <a:avLst/>
          </a:prstGeom>
          <a:noFill/>
          <a:ln cap="flat" cmpd="sng" w="38100">
            <a:solidFill>
              <a:srgbClr val="00FFFF"/>
            </a:solidFill>
            <a:prstDash val="solid"/>
            <a:round/>
            <a:headEnd len="med" w="med" type="none"/>
            <a:tailEnd len="med" w="med" type="triangle"/>
          </a:ln>
        </p:spPr>
      </p:cxnSp>
      <p:cxnSp>
        <p:nvCxnSpPr>
          <p:cNvPr id="498" name="Google Shape;498;p45"/>
          <p:cNvCxnSpPr/>
          <p:nvPr/>
        </p:nvCxnSpPr>
        <p:spPr>
          <a:xfrm>
            <a:off x="5172950" y="4109600"/>
            <a:ext cx="1555200" cy="228600"/>
          </a:xfrm>
          <a:prstGeom prst="straightConnector1">
            <a:avLst/>
          </a:prstGeom>
          <a:noFill/>
          <a:ln cap="flat" cmpd="sng" w="28575">
            <a:solidFill>
              <a:schemeClr val="lt1"/>
            </a:solidFill>
            <a:prstDash val="solid"/>
            <a:round/>
            <a:headEnd len="med" w="med" type="none"/>
            <a:tailEnd len="med" w="med" type="triangle"/>
          </a:ln>
        </p:spPr>
      </p:cxnSp>
      <p:sp>
        <p:nvSpPr>
          <p:cNvPr id="499" name="Google Shape;499;p45"/>
          <p:cNvSpPr txBox="1"/>
          <p:nvPr/>
        </p:nvSpPr>
        <p:spPr>
          <a:xfrm>
            <a:off x="5569500" y="4341350"/>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Storm motion</a:t>
            </a:r>
            <a:endParaRPr sz="1700">
              <a:solidFill>
                <a:schemeClr val="lt1"/>
              </a:solidFill>
            </a:endParaRPr>
          </a:p>
        </p:txBody>
      </p:sp>
      <p:sp>
        <p:nvSpPr>
          <p:cNvPr id="500" name="Google Shape;500;p45"/>
          <p:cNvSpPr txBox="1"/>
          <p:nvPr/>
        </p:nvSpPr>
        <p:spPr>
          <a:xfrm>
            <a:off x="6632875" y="2147450"/>
            <a:ext cx="25452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The anvil-level storm relative (SR) winds influence storm morphology similar to the deep-layer shear vector. </a:t>
            </a:r>
            <a:endParaRPr>
              <a:solidFill>
                <a:srgbClr val="D9D9D9"/>
              </a:solidFill>
            </a:endParaRPr>
          </a:p>
        </p:txBody>
      </p:sp>
      <p:sp>
        <p:nvSpPr>
          <p:cNvPr id="501" name="Google Shape;501;p45"/>
          <p:cNvSpPr txBox="1"/>
          <p:nvPr/>
        </p:nvSpPr>
        <p:spPr>
          <a:xfrm>
            <a:off x="5988250" y="3117950"/>
            <a:ext cx="3044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They influence downstream anvil shading and seeding of new updrafts from fallout hydrometeors</a:t>
            </a:r>
            <a:endParaRPr>
              <a:solidFill>
                <a:srgbClr val="D9D9D9"/>
              </a:solidFill>
            </a:endParaRPr>
          </a:p>
        </p:txBody>
      </p:sp>
      <p:cxnSp>
        <p:nvCxnSpPr>
          <p:cNvPr id="502" name="Google Shape;502;p45"/>
          <p:cNvCxnSpPr/>
          <p:nvPr/>
        </p:nvCxnSpPr>
        <p:spPr>
          <a:xfrm flipH="1" rot="10800000">
            <a:off x="3446325" y="4779775"/>
            <a:ext cx="753300" cy="8700"/>
          </a:xfrm>
          <a:prstGeom prst="straightConnector1">
            <a:avLst/>
          </a:prstGeom>
          <a:noFill/>
          <a:ln cap="flat" cmpd="sng" w="9525">
            <a:solidFill>
              <a:schemeClr val="lt1"/>
            </a:solidFill>
            <a:prstDash val="solid"/>
            <a:round/>
            <a:headEnd len="med" w="med" type="none"/>
            <a:tailEnd len="med" w="med" type="none"/>
          </a:ln>
        </p:spPr>
      </p:cxnSp>
      <p:cxnSp>
        <p:nvCxnSpPr>
          <p:cNvPr id="503" name="Google Shape;503;p45"/>
          <p:cNvCxnSpPr/>
          <p:nvPr/>
        </p:nvCxnSpPr>
        <p:spPr>
          <a:xfrm flipH="1" rot="10800000">
            <a:off x="3446325" y="4216975"/>
            <a:ext cx="8700" cy="571500"/>
          </a:xfrm>
          <a:prstGeom prst="straightConnector1">
            <a:avLst/>
          </a:prstGeom>
          <a:noFill/>
          <a:ln cap="flat" cmpd="sng" w="9525">
            <a:solidFill>
              <a:schemeClr val="lt1"/>
            </a:solidFill>
            <a:prstDash val="solid"/>
            <a:round/>
            <a:headEnd len="med" w="med" type="none"/>
            <a:tailEnd len="med" w="med" type="none"/>
          </a:ln>
        </p:spPr>
      </p:cxnSp>
      <p:cxnSp>
        <p:nvCxnSpPr>
          <p:cNvPr id="504" name="Google Shape;504;p45"/>
          <p:cNvCxnSpPr/>
          <p:nvPr/>
        </p:nvCxnSpPr>
        <p:spPr>
          <a:xfrm flipH="1" rot="10800000">
            <a:off x="3446325" y="4294975"/>
            <a:ext cx="381000" cy="493500"/>
          </a:xfrm>
          <a:prstGeom prst="straightConnector1">
            <a:avLst/>
          </a:prstGeom>
          <a:noFill/>
          <a:ln cap="flat" cmpd="sng" w="9525">
            <a:solidFill>
              <a:schemeClr val="lt1"/>
            </a:solidFill>
            <a:prstDash val="solid"/>
            <a:round/>
            <a:headEnd len="med" w="med" type="none"/>
            <a:tailEnd len="med" w="med" type="none"/>
          </a:ln>
        </p:spPr>
      </p:cxnSp>
      <p:sp>
        <p:nvSpPr>
          <p:cNvPr id="505" name="Google Shape;505;p45"/>
          <p:cNvSpPr txBox="1"/>
          <p:nvPr/>
        </p:nvSpPr>
        <p:spPr>
          <a:xfrm>
            <a:off x="4147700" y="45962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X</a:t>
            </a:r>
            <a:endParaRPr>
              <a:solidFill>
                <a:schemeClr val="lt1"/>
              </a:solidFill>
            </a:endParaRPr>
          </a:p>
        </p:txBody>
      </p:sp>
      <p:sp>
        <p:nvSpPr>
          <p:cNvPr id="506" name="Google Shape;506;p45"/>
          <p:cNvSpPr txBox="1"/>
          <p:nvPr/>
        </p:nvSpPr>
        <p:spPr>
          <a:xfrm>
            <a:off x="3766700" y="40628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Y</a:t>
            </a:r>
            <a:endParaRPr>
              <a:solidFill>
                <a:schemeClr val="lt1"/>
              </a:solidFill>
            </a:endParaRPr>
          </a:p>
        </p:txBody>
      </p:sp>
      <p:sp>
        <p:nvSpPr>
          <p:cNvPr id="507" name="Google Shape;507;p45"/>
          <p:cNvSpPr txBox="1"/>
          <p:nvPr/>
        </p:nvSpPr>
        <p:spPr>
          <a:xfrm>
            <a:off x="3309500" y="39104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Z</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grpSp>
        <p:nvGrpSpPr>
          <p:cNvPr id="512" name="Google Shape;512;p46"/>
          <p:cNvGrpSpPr/>
          <p:nvPr/>
        </p:nvGrpSpPr>
        <p:grpSpPr>
          <a:xfrm rot="1125519">
            <a:off x="4929447" y="294369"/>
            <a:ext cx="1982280" cy="4495461"/>
            <a:chOff x="4371530" y="979286"/>
            <a:chExt cx="1609763" cy="3808415"/>
          </a:xfrm>
        </p:grpSpPr>
        <p:sp>
          <p:nvSpPr>
            <p:cNvPr id="513" name="Google Shape;513;p46"/>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514" name="Google Shape;514;p46"/>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6"/>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6"/>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6"/>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6"/>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6"/>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6"/>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6"/>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6"/>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6"/>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6"/>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6"/>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6"/>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6"/>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6"/>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0" name="Google Shape;530;p46"/>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531" name="Google Shape;531;p46"/>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Storm-relative anvil-level winds</a:t>
            </a:r>
            <a:endParaRPr sz="1800">
              <a:solidFill>
                <a:srgbClr val="FFD966"/>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532" name="Google Shape;532;p46"/>
          <p:cNvSpPr txBox="1"/>
          <p:nvPr/>
        </p:nvSpPr>
        <p:spPr>
          <a:xfrm>
            <a:off x="3765175" y="1809725"/>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00FFFF"/>
                </a:solidFill>
              </a:rPr>
              <a:t>Anvil-level SR wind</a:t>
            </a:r>
            <a:endParaRPr sz="1700">
              <a:solidFill>
                <a:srgbClr val="00FFFF"/>
              </a:solidFill>
            </a:endParaRPr>
          </a:p>
        </p:txBody>
      </p:sp>
      <p:sp>
        <p:nvSpPr>
          <p:cNvPr id="533" name="Google Shape;533;p46"/>
          <p:cNvSpPr txBox="1"/>
          <p:nvPr/>
        </p:nvSpPr>
        <p:spPr>
          <a:xfrm>
            <a:off x="3416875" y="864400"/>
            <a:ext cx="27882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u="sng">
                <a:solidFill>
                  <a:srgbClr val="D9D9D9"/>
                </a:solidFill>
              </a:rPr>
              <a:t>Along Boundary</a:t>
            </a:r>
            <a:endParaRPr sz="2700" u="sng">
              <a:solidFill>
                <a:srgbClr val="D9D9D9"/>
              </a:solidFill>
            </a:endParaRPr>
          </a:p>
        </p:txBody>
      </p:sp>
      <p:sp>
        <p:nvSpPr>
          <p:cNvPr id="534" name="Google Shape;534;p46"/>
          <p:cNvSpPr/>
          <p:nvPr/>
        </p:nvSpPr>
        <p:spPr>
          <a:xfrm>
            <a:off x="4727850" y="3258119"/>
            <a:ext cx="462564" cy="11724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5" name="Google Shape;535;p46"/>
          <p:cNvCxnSpPr/>
          <p:nvPr/>
        </p:nvCxnSpPr>
        <p:spPr>
          <a:xfrm>
            <a:off x="5172950" y="4109600"/>
            <a:ext cx="1555200" cy="228600"/>
          </a:xfrm>
          <a:prstGeom prst="straightConnector1">
            <a:avLst/>
          </a:prstGeom>
          <a:noFill/>
          <a:ln cap="flat" cmpd="sng" w="28575">
            <a:solidFill>
              <a:schemeClr val="lt1"/>
            </a:solidFill>
            <a:prstDash val="solid"/>
            <a:round/>
            <a:headEnd len="med" w="med" type="none"/>
            <a:tailEnd len="med" w="med" type="triangle"/>
          </a:ln>
        </p:spPr>
      </p:cxnSp>
      <p:sp>
        <p:nvSpPr>
          <p:cNvPr id="536" name="Google Shape;536;p46"/>
          <p:cNvSpPr txBox="1"/>
          <p:nvPr/>
        </p:nvSpPr>
        <p:spPr>
          <a:xfrm>
            <a:off x="5569500" y="4341350"/>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Storm motion</a:t>
            </a:r>
            <a:endParaRPr sz="1700">
              <a:solidFill>
                <a:schemeClr val="lt1"/>
              </a:solidFill>
            </a:endParaRPr>
          </a:p>
        </p:txBody>
      </p:sp>
      <p:sp>
        <p:nvSpPr>
          <p:cNvPr id="537" name="Google Shape;537;p46"/>
          <p:cNvSpPr txBox="1"/>
          <p:nvPr/>
        </p:nvSpPr>
        <p:spPr>
          <a:xfrm>
            <a:off x="6632875" y="2452250"/>
            <a:ext cx="25452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Along-boundary anvil-level SR winds tend to seed new updrafts in close proximity to neighboring storms.</a:t>
            </a:r>
            <a:endParaRPr>
              <a:solidFill>
                <a:srgbClr val="D9D9D9"/>
              </a:solidFill>
            </a:endParaRPr>
          </a:p>
        </p:txBody>
      </p:sp>
      <p:sp>
        <p:nvSpPr>
          <p:cNvPr id="538" name="Google Shape;538;p46"/>
          <p:cNvSpPr txBox="1"/>
          <p:nvPr/>
        </p:nvSpPr>
        <p:spPr>
          <a:xfrm>
            <a:off x="5835850" y="3575150"/>
            <a:ext cx="304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This tends to favor </a:t>
            </a:r>
            <a:r>
              <a:rPr lang="en" u="sng">
                <a:solidFill>
                  <a:srgbClr val="D9D9D9"/>
                </a:solidFill>
              </a:rPr>
              <a:t>upscale growth</a:t>
            </a:r>
            <a:endParaRPr u="sng">
              <a:solidFill>
                <a:srgbClr val="D9D9D9"/>
              </a:solidFill>
            </a:endParaRPr>
          </a:p>
        </p:txBody>
      </p:sp>
      <p:sp>
        <p:nvSpPr>
          <p:cNvPr id="539" name="Google Shape;539;p46"/>
          <p:cNvSpPr/>
          <p:nvPr/>
        </p:nvSpPr>
        <p:spPr>
          <a:xfrm>
            <a:off x="5642250" y="2343719"/>
            <a:ext cx="462564" cy="11724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6"/>
          <p:cNvSpPr/>
          <p:nvPr/>
        </p:nvSpPr>
        <p:spPr>
          <a:xfrm>
            <a:off x="6556650" y="1276919"/>
            <a:ext cx="462564" cy="11724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6"/>
          <p:cNvSpPr/>
          <p:nvPr/>
        </p:nvSpPr>
        <p:spPr>
          <a:xfrm>
            <a:off x="6556653" y="742921"/>
            <a:ext cx="994065" cy="871422"/>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542" name="Google Shape;542;p46"/>
          <p:cNvCxnSpPr/>
          <p:nvPr/>
        </p:nvCxnSpPr>
        <p:spPr>
          <a:xfrm flipH="1" rot="10800000">
            <a:off x="6700351" y="836816"/>
            <a:ext cx="523800" cy="598500"/>
          </a:xfrm>
          <a:prstGeom prst="straightConnector1">
            <a:avLst/>
          </a:prstGeom>
          <a:noFill/>
          <a:ln cap="flat" cmpd="sng" w="38100">
            <a:solidFill>
              <a:srgbClr val="00FFFF"/>
            </a:solidFill>
            <a:prstDash val="solid"/>
            <a:round/>
            <a:headEnd len="med" w="med" type="none"/>
            <a:tailEnd len="med" w="med" type="triangle"/>
          </a:ln>
        </p:spPr>
      </p:cxnSp>
      <p:sp>
        <p:nvSpPr>
          <p:cNvPr id="543" name="Google Shape;543;p46"/>
          <p:cNvSpPr/>
          <p:nvPr/>
        </p:nvSpPr>
        <p:spPr>
          <a:xfrm>
            <a:off x="4727853" y="2724121"/>
            <a:ext cx="994065" cy="871422"/>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544" name="Google Shape;544;p46"/>
          <p:cNvCxnSpPr/>
          <p:nvPr/>
        </p:nvCxnSpPr>
        <p:spPr>
          <a:xfrm flipH="1" rot="10800000">
            <a:off x="4871551" y="2818016"/>
            <a:ext cx="523800" cy="598500"/>
          </a:xfrm>
          <a:prstGeom prst="straightConnector1">
            <a:avLst/>
          </a:prstGeom>
          <a:noFill/>
          <a:ln cap="flat" cmpd="sng" w="38100">
            <a:solidFill>
              <a:srgbClr val="00FFFF"/>
            </a:solidFill>
            <a:prstDash val="solid"/>
            <a:round/>
            <a:headEnd len="med" w="med" type="none"/>
            <a:tailEnd len="med" w="med" type="triangle"/>
          </a:ln>
        </p:spPr>
      </p:cxnSp>
      <p:sp>
        <p:nvSpPr>
          <p:cNvPr id="545" name="Google Shape;545;p46"/>
          <p:cNvSpPr/>
          <p:nvPr/>
        </p:nvSpPr>
        <p:spPr>
          <a:xfrm>
            <a:off x="5642253" y="1809721"/>
            <a:ext cx="994065" cy="871422"/>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546" name="Google Shape;546;p46"/>
          <p:cNvCxnSpPr/>
          <p:nvPr/>
        </p:nvCxnSpPr>
        <p:spPr>
          <a:xfrm flipH="1" rot="10800000">
            <a:off x="5785951" y="1903616"/>
            <a:ext cx="523800" cy="598500"/>
          </a:xfrm>
          <a:prstGeom prst="straightConnector1">
            <a:avLst/>
          </a:prstGeom>
          <a:noFill/>
          <a:ln cap="flat" cmpd="sng" w="38100">
            <a:solidFill>
              <a:srgbClr val="00FFFF"/>
            </a:solidFill>
            <a:prstDash val="solid"/>
            <a:round/>
            <a:headEnd len="med" w="med" type="none"/>
            <a:tailEnd len="med" w="med" type="triangle"/>
          </a:ln>
        </p:spPr>
      </p:cxnSp>
      <p:cxnSp>
        <p:nvCxnSpPr>
          <p:cNvPr id="547" name="Google Shape;547;p46"/>
          <p:cNvCxnSpPr/>
          <p:nvPr/>
        </p:nvCxnSpPr>
        <p:spPr>
          <a:xfrm flipH="1" rot="10800000">
            <a:off x="3446325" y="4779775"/>
            <a:ext cx="753300" cy="8700"/>
          </a:xfrm>
          <a:prstGeom prst="straightConnector1">
            <a:avLst/>
          </a:prstGeom>
          <a:noFill/>
          <a:ln cap="flat" cmpd="sng" w="9525">
            <a:solidFill>
              <a:schemeClr val="lt1"/>
            </a:solidFill>
            <a:prstDash val="solid"/>
            <a:round/>
            <a:headEnd len="med" w="med" type="none"/>
            <a:tailEnd len="med" w="med" type="none"/>
          </a:ln>
        </p:spPr>
      </p:cxnSp>
      <p:cxnSp>
        <p:nvCxnSpPr>
          <p:cNvPr id="548" name="Google Shape;548;p46"/>
          <p:cNvCxnSpPr/>
          <p:nvPr/>
        </p:nvCxnSpPr>
        <p:spPr>
          <a:xfrm flipH="1" rot="10800000">
            <a:off x="3446325" y="4216975"/>
            <a:ext cx="8700" cy="571500"/>
          </a:xfrm>
          <a:prstGeom prst="straightConnector1">
            <a:avLst/>
          </a:prstGeom>
          <a:noFill/>
          <a:ln cap="flat" cmpd="sng" w="9525">
            <a:solidFill>
              <a:schemeClr val="lt1"/>
            </a:solidFill>
            <a:prstDash val="solid"/>
            <a:round/>
            <a:headEnd len="med" w="med" type="none"/>
            <a:tailEnd len="med" w="med" type="none"/>
          </a:ln>
        </p:spPr>
      </p:cxnSp>
      <p:cxnSp>
        <p:nvCxnSpPr>
          <p:cNvPr id="549" name="Google Shape;549;p46"/>
          <p:cNvCxnSpPr/>
          <p:nvPr/>
        </p:nvCxnSpPr>
        <p:spPr>
          <a:xfrm flipH="1" rot="10800000">
            <a:off x="3446325" y="4294975"/>
            <a:ext cx="381000" cy="493500"/>
          </a:xfrm>
          <a:prstGeom prst="straightConnector1">
            <a:avLst/>
          </a:prstGeom>
          <a:noFill/>
          <a:ln cap="flat" cmpd="sng" w="9525">
            <a:solidFill>
              <a:schemeClr val="lt1"/>
            </a:solidFill>
            <a:prstDash val="solid"/>
            <a:round/>
            <a:headEnd len="med" w="med" type="none"/>
            <a:tailEnd len="med" w="med" type="none"/>
          </a:ln>
        </p:spPr>
      </p:cxnSp>
      <p:sp>
        <p:nvSpPr>
          <p:cNvPr id="550" name="Google Shape;550;p46"/>
          <p:cNvSpPr txBox="1"/>
          <p:nvPr/>
        </p:nvSpPr>
        <p:spPr>
          <a:xfrm>
            <a:off x="4147700" y="45962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X</a:t>
            </a:r>
            <a:endParaRPr>
              <a:solidFill>
                <a:schemeClr val="lt1"/>
              </a:solidFill>
            </a:endParaRPr>
          </a:p>
        </p:txBody>
      </p:sp>
      <p:sp>
        <p:nvSpPr>
          <p:cNvPr id="551" name="Google Shape;551;p46"/>
          <p:cNvSpPr txBox="1"/>
          <p:nvPr/>
        </p:nvSpPr>
        <p:spPr>
          <a:xfrm>
            <a:off x="3766700" y="40628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Y</a:t>
            </a:r>
            <a:endParaRPr>
              <a:solidFill>
                <a:schemeClr val="lt1"/>
              </a:solidFill>
            </a:endParaRPr>
          </a:p>
        </p:txBody>
      </p:sp>
      <p:sp>
        <p:nvSpPr>
          <p:cNvPr id="552" name="Google Shape;552;p46"/>
          <p:cNvSpPr txBox="1"/>
          <p:nvPr/>
        </p:nvSpPr>
        <p:spPr>
          <a:xfrm>
            <a:off x="3309500" y="39104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Z</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grpSp>
        <p:nvGrpSpPr>
          <p:cNvPr id="557" name="Google Shape;557;p47"/>
          <p:cNvGrpSpPr/>
          <p:nvPr/>
        </p:nvGrpSpPr>
        <p:grpSpPr>
          <a:xfrm rot="1125519">
            <a:off x="4929447" y="294369"/>
            <a:ext cx="1982280" cy="4495461"/>
            <a:chOff x="4371530" y="979286"/>
            <a:chExt cx="1609763" cy="3808415"/>
          </a:xfrm>
        </p:grpSpPr>
        <p:sp>
          <p:nvSpPr>
            <p:cNvPr id="558" name="Google Shape;558;p47"/>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559" name="Google Shape;559;p47"/>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7"/>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7"/>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7"/>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7"/>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7"/>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7"/>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7"/>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7"/>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7"/>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7"/>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7"/>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7"/>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7"/>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7"/>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7"/>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 name="Google Shape;575;p47"/>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576" name="Google Shape;576;p47"/>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Storm-relative anvil-level winds</a:t>
            </a:r>
            <a:endParaRPr sz="1800">
              <a:solidFill>
                <a:srgbClr val="FFD966"/>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577" name="Google Shape;577;p47"/>
          <p:cNvSpPr txBox="1"/>
          <p:nvPr/>
        </p:nvSpPr>
        <p:spPr>
          <a:xfrm>
            <a:off x="3765175" y="1809725"/>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00FFFF"/>
                </a:solidFill>
              </a:rPr>
              <a:t>Anvil-level SR wind</a:t>
            </a:r>
            <a:endParaRPr sz="1700">
              <a:solidFill>
                <a:srgbClr val="00FFFF"/>
              </a:solidFill>
            </a:endParaRPr>
          </a:p>
        </p:txBody>
      </p:sp>
      <p:sp>
        <p:nvSpPr>
          <p:cNvPr id="578" name="Google Shape;578;p47"/>
          <p:cNvSpPr txBox="1"/>
          <p:nvPr/>
        </p:nvSpPr>
        <p:spPr>
          <a:xfrm>
            <a:off x="3416875" y="864400"/>
            <a:ext cx="27882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u="sng">
                <a:solidFill>
                  <a:srgbClr val="D9D9D9"/>
                </a:solidFill>
              </a:rPr>
              <a:t>Off Boundary</a:t>
            </a:r>
            <a:endParaRPr sz="2700" u="sng">
              <a:solidFill>
                <a:srgbClr val="D9D9D9"/>
              </a:solidFill>
            </a:endParaRPr>
          </a:p>
        </p:txBody>
      </p:sp>
      <p:sp>
        <p:nvSpPr>
          <p:cNvPr id="579" name="Google Shape;579;p47"/>
          <p:cNvSpPr/>
          <p:nvPr/>
        </p:nvSpPr>
        <p:spPr>
          <a:xfrm>
            <a:off x="4727850" y="3258119"/>
            <a:ext cx="462564" cy="11724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0" name="Google Shape;580;p47"/>
          <p:cNvCxnSpPr/>
          <p:nvPr/>
        </p:nvCxnSpPr>
        <p:spPr>
          <a:xfrm>
            <a:off x="5172950" y="4109600"/>
            <a:ext cx="1555200" cy="228600"/>
          </a:xfrm>
          <a:prstGeom prst="straightConnector1">
            <a:avLst/>
          </a:prstGeom>
          <a:noFill/>
          <a:ln cap="flat" cmpd="sng" w="28575">
            <a:solidFill>
              <a:schemeClr val="lt1"/>
            </a:solidFill>
            <a:prstDash val="solid"/>
            <a:round/>
            <a:headEnd len="med" w="med" type="none"/>
            <a:tailEnd len="med" w="med" type="triangle"/>
          </a:ln>
        </p:spPr>
      </p:cxnSp>
      <p:sp>
        <p:nvSpPr>
          <p:cNvPr id="581" name="Google Shape;581;p47"/>
          <p:cNvSpPr txBox="1"/>
          <p:nvPr/>
        </p:nvSpPr>
        <p:spPr>
          <a:xfrm>
            <a:off x="5569500" y="4341350"/>
            <a:ext cx="236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lt1"/>
                </a:solidFill>
              </a:rPr>
              <a:t>Storm motion</a:t>
            </a:r>
            <a:endParaRPr sz="1700">
              <a:solidFill>
                <a:schemeClr val="lt1"/>
              </a:solidFill>
            </a:endParaRPr>
          </a:p>
        </p:txBody>
      </p:sp>
      <p:sp>
        <p:nvSpPr>
          <p:cNvPr id="582" name="Google Shape;582;p47"/>
          <p:cNvSpPr txBox="1"/>
          <p:nvPr/>
        </p:nvSpPr>
        <p:spPr>
          <a:xfrm>
            <a:off x="6632875" y="2528450"/>
            <a:ext cx="25452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Off-boundary anvil-level SR winds tend to seed new updrafts downstream into the warm sector.</a:t>
            </a:r>
            <a:endParaRPr>
              <a:solidFill>
                <a:srgbClr val="D9D9D9"/>
              </a:solidFill>
            </a:endParaRPr>
          </a:p>
        </p:txBody>
      </p:sp>
      <p:sp>
        <p:nvSpPr>
          <p:cNvPr id="583" name="Google Shape;583;p47"/>
          <p:cNvSpPr txBox="1"/>
          <p:nvPr/>
        </p:nvSpPr>
        <p:spPr>
          <a:xfrm>
            <a:off x="5835850" y="3575150"/>
            <a:ext cx="304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This tends to favor </a:t>
            </a:r>
            <a:r>
              <a:rPr lang="en" u="sng">
                <a:solidFill>
                  <a:srgbClr val="D9D9D9"/>
                </a:solidFill>
              </a:rPr>
              <a:t>discrete cells.</a:t>
            </a:r>
            <a:endParaRPr u="sng">
              <a:solidFill>
                <a:srgbClr val="D9D9D9"/>
              </a:solidFill>
            </a:endParaRPr>
          </a:p>
        </p:txBody>
      </p:sp>
      <p:sp>
        <p:nvSpPr>
          <p:cNvPr id="584" name="Google Shape;584;p47"/>
          <p:cNvSpPr/>
          <p:nvPr/>
        </p:nvSpPr>
        <p:spPr>
          <a:xfrm>
            <a:off x="5642250" y="2343719"/>
            <a:ext cx="462564" cy="11724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7"/>
          <p:cNvSpPr/>
          <p:nvPr/>
        </p:nvSpPr>
        <p:spPr>
          <a:xfrm>
            <a:off x="6556650" y="1276919"/>
            <a:ext cx="462564" cy="117244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7"/>
          <p:cNvSpPr/>
          <p:nvPr/>
        </p:nvSpPr>
        <p:spPr>
          <a:xfrm rot="2727651">
            <a:off x="4880195" y="3105100"/>
            <a:ext cx="994218" cy="871604"/>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587" name="Google Shape;587;p47"/>
          <p:cNvCxnSpPr/>
          <p:nvPr/>
        </p:nvCxnSpPr>
        <p:spPr>
          <a:xfrm flipH="1" rot="-8070761">
            <a:off x="5081676" y="3146293"/>
            <a:ext cx="523773" cy="598869"/>
          </a:xfrm>
          <a:prstGeom prst="straightConnector1">
            <a:avLst/>
          </a:prstGeom>
          <a:noFill/>
          <a:ln cap="flat" cmpd="sng" w="38100">
            <a:solidFill>
              <a:srgbClr val="00FFFF"/>
            </a:solidFill>
            <a:prstDash val="solid"/>
            <a:round/>
            <a:headEnd len="med" w="med" type="none"/>
            <a:tailEnd len="med" w="med" type="triangle"/>
          </a:ln>
        </p:spPr>
      </p:cxnSp>
      <p:sp>
        <p:nvSpPr>
          <p:cNvPr id="588" name="Google Shape;588;p47"/>
          <p:cNvSpPr/>
          <p:nvPr/>
        </p:nvSpPr>
        <p:spPr>
          <a:xfrm rot="2727651">
            <a:off x="5794595" y="2114500"/>
            <a:ext cx="994218" cy="871604"/>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589" name="Google Shape;589;p47"/>
          <p:cNvCxnSpPr/>
          <p:nvPr/>
        </p:nvCxnSpPr>
        <p:spPr>
          <a:xfrm flipH="1" rot="-8070761">
            <a:off x="5996076" y="2155693"/>
            <a:ext cx="523773" cy="598869"/>
          </a:xfrm>
          <a:prstGeom prst="straightConnector1">
            <a:avLst/>
          </a:prstGeom>
          <a:noFill/>
          <a:ln cap="flat" cmpd="sng" w="38100">
            <a:solidFill>
              <a:srgbClr val="00FFFF"/>
            </a:solidFill>
            <a:prstDash val="solid"/>
            <a:round/>
            <a:headEnd len="med" w="med" type="none"/>
            <a:tailEnd len="med" w="med" type="triangle"/>
          </a:ln>
        </p:spPr>
      </p:cxnSp>
      <p:sp>
        <p:nvSpPr>
          <p:cNvPr id="590" name="Google Shape;590;p47"/>
          <p:cNvSpPr/>
          <p:nvPr/>
        </p:nvSpPr>
        <p:spPr>
          <a:xfrm rot="2727651">
            <a:off x="6708995" y="1047700"/>
            <a:ext cx="994218" cy="871604"/>
          </a:xfrm>
          <a:custGeom>
            <a:rect b="b" l="l" r="r" t="t"/>
            <a:pathLst>
              <a:path extrusionOk="0" h="55267" w="76673">
                <a:moveTo>
                  <a:pt x="3236" y="51683"/>
                </a:moveTo>
                <a:cubicBezTo>
                  <a:pt x="2082" y="48854"/>
                  <a:pt x="-1208" y="43313"/>
                  <a:pt x="466" y="38175"/>
                </a:cubicBezTo>
                <a:cubicBezTo>
                  <a:pt x="2140" y="33037"/>
                  <a:pt x="8778" y="26687"/>
                  <a:pt x="13281" y="20857"/>
                </a:cubicBezTo>
                <a:cubicBezTo>
                  <a:pt x="17784" y="15027"/>
                  <a:pt x="21883" y="6657"/>
                  <a:pt x="27482" y="3193"/>
                </a:cubicBezTo>
                <a:cubicBezTo>
                  <a:pt x="33082" y="-271"/>
                  <a:pt x="40355" y="-98"/>
                  <a:pt x="46878" y="75"/>
                </a:cubicBezTo>
                <a:cubicBezTo>
                  <a:pt x="53401" y="248"/>
                  <a:pt x="61656" y="1519"/>
                  <a:pt x="66621" y="4232"/>
                </a:cubicBezTo>
                <a:cubicBezTo>
                  <a:pt x="71586" y="6945"/>
                  <a:pt x="76493" y="11851"/>
                  <a:pt x="76666" y="16354"/>
                </a:cubicBezTo>
                <a:cubicBezTo>
                  <a:pt x="76839" y="20857"/>
                  <a:pt x="73952" y="26688"/>
                  <a:pt x="67660" y="31248"/>
                </a:cubicBezTo>
                <a:cubicBezTo>
                  <a:pt x="61368" y="35809"/>
                  <a:pt x="47225" y="40023"/>
                  <a:pt x="38912" y="43717"/>
                </a:cubicBezTo>
                <a:cubicBezTo>
                  <a:pt x="30599" y="47412"/>
                  <a:pt x="23037" y="51510"/>
                  <a:pt x="17784" y="53415"/>
                </a:cubicBezTo>
                <a:cubicBezTo>
                  <a:pt x="12531" y="55320"/>
                  <a:pt x="9818" y="55436"/>
                  <a:pt x="7393" y="55147"/>
                </a:cubicBezTo>
                <a:cubicBezTo>
                  <a:pt x="4968" y="54858"/>
                  <a:pt x="4391" y="54512"/>
                  <a:pt x="3236" y="51683"/>
                </a:cubicBezTo>
                <a:close/>
              </a:path>
            </a:pathLst>
          </a:custGeom>
          <a:solidFill>
            <a:schemeClr val="lt2"/>
          </a:solidFill>
          <a:ln cap="flat" cmpd="sng" w="9525">
            <a:solidFill>
              <a:schemeClr val="dk2"/>
            </a:solidFill>
            <a:prstDash val="solid"/>
            <a:round/>
            <a:headEnd len="med" w="med" type="none"/>
            <a:tailEnd len="med" w="med" type="none"/>
          </a:ln>
        </p:spPr>
      </p:sp>
      <p:cxnSp>
        <p:nvCxnSpPr>
          <p:cNvPr id="591" name="Google Shape;591;p47"/>
          <p:cNvCxnSpPr/>
          <p:nvPr/>
        </p:nvCxnSpPr>
        <p:spPr>
          <a:xfrm flipH="1" rot="-8070761">
            <a:off x="6910476" y="1088893"/>
            <a:ext cx="523773" cy="598869"/>
          </a:xfrm>
          <a:prstGeom prst="straightConnector1">
            <a:avLst/>
          </a:prstGeom>
          <a:noFill/>
          <a:ln cap="flat" cmpd="sng" w="38100">
            <a:solidFill>
              <a:srgbClr val="00FFFF"/>
            </a:solidFill>
            <a:prstDash val="solid"/>
            <a:round/>
            <a:headEnd len="med" w="med" type="none"/>
            <a:tailEnd len="med" w="med" type="triangle"/>
          </a:ln>
        </p:spPr>
      </p:cxnSp>
      <p:cxnSp>
        <p:nvCxnSpPr>
          <p:cNvPr id="592" name="Google Shape;592;p47"/>
          <p:cNvCxnSpPr/>
          <p:nvPr/>
        </p:nvCxnSpPr>
        <p:spPr>
          <a:xfrm flipH="1" rot="10800000">
            <a:off x="3446325" y="4779775"/>
            <a:ext cx="753300" cy="8700"/>
          </a:xfrm>
          <a:prstGeom prst="straightConnector1">
            <a:avLst/>
          </a:prstGeom>
          <a:noFill/>
          <a:ln cap="flat" cmpd="sng" w="9525">
            <a:solidFill>
              <a:schemeClr val="lt1"/>
            </a:solidFill>
            <a:prstDash val="solid"/>
            <a:round/>
            <a:headEnd len="med" w="med" type="none"/>
            <a:tailEnd len="med" w="med" type="none"/>
          </a:ln>
        </p:spPr>
      </p:cxnSp>
      <p:cxnSp>
        <p:nvCxnSpPr>
          <p:cNvPr id="593" name="Google Shape;593;p47"/>
          <p:cNvCxnSpPr/>
          <p:nvPr/>
        </p:nvCxnSpPr>
        <p:spPr>
          <a:xfrm flipH="1" rot="10800000">
            <a:off x="3446325" y="4216975"/>
            <a:ext cx="8700" cy="571500"/>
          </a:xfrm>
          <a:prstGeom prst="straightConnector1">
            <a:avLst/>
          </a:prstGeom>
          <a:noFill/>
          <a:ln cap="flat" cmpd="sng" w="9525">
            <a:solidFill>
              <a:schemeClr val="lt1"/>
            </a:solidFill>
            <a:prstDash val="solid"/>
            <a:round/>
            <a:headEnd len="med" w="med" type="none"/>
            <a:tailEnd len="med" w="med" type="none"/>
          </a:ln>
        </p:spPr>
      </p:cxnSp>
      <p:cxnSp>
        <p:nvCxnSpPr>
          <p:cNvPr id="594" name="Google Shape;594;p47"/>
          <p:cNvCxnSpPr/>
          <p:nvPr/>
        </p:nvCxnSpPr>
        <p:spPr>
          <a:xfrm flipH="1" rot="10800000">
            <a:off x="3446325" y="4294975"/>
            <a:ext cx="381000" cy="493500"/>
          </a:xfrm>
          <a:prstGeom prst="straightConnector1">
            <a:avLst/>
          </a:prstGeom>
          <a:noFill/>
          <a:ln cap="flat" cmpd="sng" w="9525">
            <a:solidFill>
              <a:schemeClr val="lt1"/>
            </a:solidFill>
            <a:prstDash val="solid"/>
            <a:round/>
            <a:headEnd len="med" w="med" type="none"/>
            <a:tailEnd len="med" w="med" type="none"/>
          </a:ln>
        </p:spPr>
      </p:cxnSp>
      <p:sp>
        <p:nvSpPr>
          <p:cNvPr id="595" name="Google Shape;595;p47"/>
          <p:cNvSpPr txBox="1"/>
          <p:nvPr/>
        </p:nvSpPr>
        <p:spPr>
          <a:xfrm>
            <a:off x="4147700" y="45962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X</a:t>
            </a:r>
            <a:endParaRPr>
              <a:solidFill>
                <a:schemeClr val="lt1"/>
              </a:solidFill>
            </a:endParaRPr>
          </a:p>
        </p:txBody>
      </p:sp>
      <p:sp>
        <p:nvSpPr>
          <p:cNvPr id="596" name="Google Shape;596;p47"/>
          <p:cNvSpPr txBox="1"/>
          <p:nvPr/>
        </p:nvSpPr>
        <p:spPr>
          <a:xfrm>
            <a:off x="3766700" y="40628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Y</a:t>
            </a:r>
            <a:endParaRPr>
              <a:solidFill>
                <a:schemeClr val="lt1"/>
              </a:solidFill>
            </a:endParaRPr>
          </a:p>
        </p:txBody>
      </p:sp>
      <p:sp>
        <p:nvSpPr>
          <p:cNvPr id="597" name="Google Shape;597;p47"/>
          <p:cNvSpPr txBox="1"/>
          <p:nvPr/>
        </p:nvSpPr>
        <p:spPr>
          <a:xfrm>
            <a:off x="3309500" y="3910450"/>
            <a:ext cx="61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Z</a:t>
            </a:r>
            <a:endParaRPr>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8"/>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03" name="Google Shape;603;p48"/>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Storm-relative anvil-level winds</a:t>
            </a:r>
            <a:endParaRPr sz="1800">
              <a:solidFill>
                <a:srgbClr val="D9D9D9"/>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Strength of forcing for ascent</a:t>
            </a:r>
            <a:endParaRPr sz="1800">
              <a:solidFill>
                <a:srgbClr val="FFD966"/>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604" name="Google Shape;604;p48"/>
          <p:cNvSpPr txBox="1"/>
          <p:nvPr/>
        </p:nvSpPr>
        <p:spPr>
          <a:xfrm>
            <a:off x="5431200" y="1106475"/>
            <a:ext cx="2545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No Lift?</a:t>
            </a:r>
            <a:endParaRPr sz="3400">
              <a:solidFill>
                <a:srgbClr val="D9D9D9"/>
              </a:solidFill>
            </a:endParaRPr>
          </a:p>
        </p:txBody>
      </p:sp>
      <p:pic>
        <p:nvPicPr>
          <p:cNvPr id="605" name="Google Shape;605;p48"/>
          <p:cNvPicPr preferRelativeResize="0"/>
          <p:nvPr/>
        </p:nvPicPr>
        <p:blipFill>
          <a:blip r:embed="rId3">
            <a:alphaModFix/>
          </a:blip>
          <a:stretch>
            <a:fillRect/>
          </a:stretch>
        </p:blipFill>
        <p:spPr>
          <a:xfrm>
            <a:off x="5535226" y="2865637"/>
            <a:ext cx="2441176" cy="1372625"/>
          </a:xfrm>
          <a:prstGeom prst="rect">
            <a:avLst/>
          </a:prstGeom>
          <a:noFill/>
          <a:ln>
            <a:noFill/>
          </a:ln>
        </p:spPr>
      </p:pic>
      <p:sp>
        <p:nvSpPr>
          <p:cNvPr id="606" name="Google Shape;606;p48"/>
          <p:cNvSpPr txBox="1"/>
          <p:nvPr/>
        </p:nvSpPr>
        <p:spPr>
          <a:xfrm>
            <a:off x="5431188" y="1934250"/>
            <a:ext cx="2545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No storms!</a:t>
            </a:r>
            <a:endParaRPr sz="3400">
              <a:solidFill>
                <a:srgbClr val="D9D9D9"/>
              </a:solidFill>
            </a:endParaRPr>
          </a:p>
        </p:txBody>
      </p:sp>
      <p:cxnSp>
        <p:nvCxnSpPr>
          <p:cNvPr id="607" name="Google Shape;607;p48"/>
          <p:cNvCxnSpPr/>
          <p:nvPr/>
        </p:nvCxnSpPr>
        <p:spPr>
          <a:xfrm>
            <a:off x="5359975" y="2736275"/>
            <a:ext cx="2866200" cy="1627800"/>
          </a:xfrm>
          <a:prstGeom prst="straightConnector1">
            <a:avLst/>
          </a:prstGeom>
          <a:noFill/>
          <a:ln cap="flat" cmpd="sng" w="76200">
            <a:solidFill>
              <a:schemeClr val="dk1"/>
            </a:solidFill>
            <a:prstDash val="solid"/>
            <a:round/>
            <a:headEnd len="med" w="med" type="none"/>
            <a:tailEnd len="med" w="med" type="none"/>
          </a:ln>
        </p:spPr>
      </p:cxnSp>
      <p:cxnSp>
        <p:nvCxnSpPr>
          <p:cNvPr id="608" name="Google Shape;608;p48"/>
          <p:cNvCxnSpPr/>
          <p:nvPr/>
        </p:nvCxnSpPr>
        <p:spPr>
          <a:xfrm flipH="1" rot="10800000">
            <a:off x="5403275" y="2666725"/>
            <a:ext cx="2849100" cy="1645500"/>
          </a:xfrm>
          <a:prstGeom prst="straightConnector1">
            <a:avLst/>
          </a:prstGeom>
          <a:noFill/>
          <a:ln cap="flat" cmpd="sng" w="76200">
            <a:solidFill>
              <a:schemeClr val="dk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1000"/>
                                        <p:tgtEl>
                                          <p:spTgt spid="6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1000"/>
                                        <p:tgtEl>
                                          <p:spTgt spid="6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9"/>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14" name="Google Shape;614;p49"/>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Storm-relative anvil-level winds</a:t>
            </a:r>
            <a:endParaRPr sz="1800">
              <a:solidFill>
                <a:srgbClr val="D9D9D9"/>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Strength of forcing for ascent</a:t>
            </a:r>
            <a:endParaRPr sz="1800">
              <a:solidFill>
                <a:srgbClr val="FFD966"/>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615" name="Google Shape;615;p49"/>
          <p:cNvSpPr txBox="1"/>
          <p:nvPr/>
        </p:nvSpPr>
        <p:spPr>
          <a:xfrm>
            <a:off x="5056900" y="1106475"/>
            <a:ext cx="30567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Weak Ascent</a:t>
            </a:r>
            <a:endParaRPr sz="3400">
              <a:solidFill>
                <a:srgbClr val="D9D9D9"/>
              </a:solidFill>
            </a:endParaRPr>
          </a:p>
        </p:txBody>
      </p:sp>
      <p:grpSp>
        <p:nvGrpSpPr>
          <p:cNvPr id="616" name="Google Shape;616;p49"/>
          <p:cNvGrpSpPr/>
          <p:nvPr/>
        </p:nvGrpSpPr>
        <p:grpSpPr>
          <a:xfrm>
            <a:off x="3657804" y="1814476"/>
            <a:ext cx="1645500" cy="2973229"/>
            <a:chOff x="4371530" y="979286"/>
            <a:chExt cx="1609763" cy="3808415"/>
          </a:xfrm>
        </p:grpSpPr>
        <p:sp>
          <p:nvSpPr>
            <p:cNvPr id="617" name="Google Shape;617;p49"/>
            <p:cNvSpPr/>
            <p:nvPr/>
          </p:nvSpPr>
          <p:spPr>
            <a:xfrm>
              <a:off x="4392675" y="1005500"/>
              <a:ext cx="1399950" cy="3782200"/>
            </a:xfrm>
            <a:custGeom>
              <a:rect b="b" l="l" r="r" t="t"/>
              <a:pathLst>
                <a:path extrusionOk="0" h="151288" w="55998">
                  <a:moveTo>
                    <a:pt x="55998" y="0"/>
                  </a:moveTo>
                  <a:cubicBezTo>
                    <a:pt x="55276" y="4847"/>
                    <a:pt x="55483" y="13768"/>
                    <a:pt x="51667" y="29082"/>
                  </a:cubicBezTo>
                  <a:cubicBezTo>
                    <a:pt x="47851" y="44397"/>
                    <a:pt x="41715" y="71519"/>
                    <a:pt x="33104" y="91887"/>
                  </a:cubicBezTo>
                  <a:cubicBezTo>
                    <a:pt x="24493" y="112255"/>
                    <a:pt x="5517" y="141388"/>
                    <a:pt x="0" y="151288"/>
                  </a:cubicBezTo>
                </a:path>
              </a:pathLst>
            </a:custGeom>
            <a:noFill/>
            <a:ln cap="flat" cmpd="sng" w="38100">
              <a:solidFill>
                <a:srgbClr val="7F6000"/>
              </a:solidFill>
              <a:prstDash val="solid"/>
              <a:round/>
              <a:headEnd len="med" w="med" type="none"/>
              <a:tailEnd len="med" w="med" type="none"/>
            </a:ln>
          </p:spPr>
        </p:sp>
        <p:sp>
          <p:nvSpPr>
            <p:cNvPr id="618" name="Google Shape;618;p49"/>
            <p:cNvSpPr/>
            <p:nvPr/>
          </p:nvSpPr>
          <p:spPr>
            <a:xfrm rot="-9380779">
              <a:off x="5710985" y="1020161"/>
              <a:ext cx="243016" cy="18645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49"/>
            <p:cNvSpPr/>
            <p:nvPr/>
          </p:nvSpPr>
          <p:spPr>
            <a:xfrm rot="-9001102">
              <a:off x="5687005" y="1288346"/>
              <a:ext cx="243135" cy="18642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49"/>
            <p:cNvSpPr/>
            <p:nvPr/>
          </p:nvSpPr>
          <p:spPr>
            <a:xfrm rot="-8518195">
              <a:off x="5639531" y="1556640"/>
              <a:ext cx="242990" cy="186341"/>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49"/>
            <p:cNvSpPr/>
            <p:nvPr/>
          </p:nvSpPr>
          <p:spPr>
            <a:xfrm rot="-8506274">
              <a:off x="5556727" y="1801179"/>
              <a:ext cx="242888" cy="1864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9"/>
            <p:cNvSpPr/>
            <p:nvPr/>
          </p:nvSpPr>
          <p:spPr>
            <a:xfrm rot="-8545367">
              <a:off x="5488954" y="2063723"/>
              <a:ext cx="243019"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9"/>
            <p:cNvSpPr/>
            <p:nvPr/>
          </p:nvSpPr>
          <p:spPr>
            <a:xfrm rot="-8724463">
              <a:off x="5446152" y="2325579"/>
              <a:ext cx="243072" cy="18649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9"/>
            <p:cNvSpPr/>
            <p:nvPr/>
          </p:nvSpPr>
          <p:spPr>
            <a:xfrm rot="-8391553">
              <a:off x="5365771" y="2586382"/>
              <a:ext cx="242916" cy="18649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9"/>
            <p:cNvSpPr/>
            <p:nvPr/>
          </p:nvSpPr>
          <p:spPr>
            <a:xfrm rot="-8388310">
              <a:off x="5282830" y="2803370"/>
              <a:ext cx="243109" cy="186454"/>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9"/>
            <p:cNvSpPr/>
            <p:nvPr/>
          </p:nvSpPr>
          <p:spPr>
            <a:xfrm rot="-8103002">
              <a:off x="5228270" y="3007863"/>
              <a:ext cx="242891" cy="18625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9"/>
            <p:cNvSpPr/>
            <p:nvPr/>
          </p:nvSpPr>
          <p:spPr>
            <a:xfrm rot="-7982952">
              <a:off x="5141843" y="3247662"/>
              <a:ext cx="243032" cy="186376"/>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9"/>
            <p:cNvSpPr/>
            <p:nvPr/>
          </p:nvSpPr>
          <p:spPr>
            <a:xfrm rot="-7829633">
              <a:off x="5021907" y="3463338"/>
              <a:ext cx="243006" cy="18642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9"/>
            <p:cNvSpPr/>
            <p:nvPr/>
          </p:nvSpPr>
          <p:spPr>
            <a:xfrm rot="-7841603">
              <a:off x="4926452" y="3659773"/>
              <a:ext cx="242941" cy="186582"/>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9"/>
            <p:cNvSpPr/>
            <p:nvPr/>
          </p:nvSpPr>
          <p:spPr>
            <a:xfrm rot="-7493259">
              <a:off x="4825356" y="3851831"/>
              <a:ext cx="242845" cy="186417"/>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9"/>
            <p:cNvSpPr/>
            <p:nvPr/>
          </p:nvSpPr>
          <p:spPr>
            <a:xfrm rot="-7660586">
              <a:off x="4694496" y="4072177"/>
              <a:ext cx="242964"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9"/>
            <p:cNvSpPr/>
            <p:nvPr/>
          </p:nvSpPr>
          <p:spPr>
            <a:xfrm rot="-7919864">
              <a:off x="4565985" y="4287276"/>
              <a:ext cx="243013" cy="186530"/>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9"/>
            <p:cNvSpPr/>
            <p:nvPr/>
          </p:nvSpPr>
          <p:spPr>
            <a:xfrm rot="-7666541">
              <a:off x="4398275" y="4541451"/>
              <a:ext cx="242910" cy="186499"/>
            </a:xfrm>
            <a:prstGeom prst="chord">
              <a:avLst>
                <a:gd fmla="val 2700000" name="adj1"/>
                <a:gd fmla="val 16200000" name="adj2"/>
              </a:avLst>
            </a:prstGeom>
            <a:solidFill>
              <a:srgbClr val="7F6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49"/>
          <p:cNvSpPr/>
          <p:nvPr/>
        </p:nvSpPr>
        <p:spPr>
          <a:xfrm>
            <a:off x="4826748" y="2175810"/>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49"/>
          <p:cNvSpPr/>
          <p:nvPr/>
        </p:nvSpPr>
        <p:spPr>
          <a:xfrm>
            <a:off x="4142498" y="3670360"/>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9"/>
          <p:cNvSpPr txBox="1"/>
          <p:nvPr/>
        </p:nvSpPr>
        <p:spPr>
          <a:xfrm>
            <a:off x="5454850" y="3651350"/>
            <a:ext cx="304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This tends to favor </a:t>
            </a:r>
            <a:r>
              <a:rPr lang="en" u="sng">
                <a:solidFill>
                  <a:srgbClr val="D9D9D9"/>
                </a:solidFill>
              </a:rPr>
              <a:t>discrete cells.</a:t>
            </a:r>
            <a:endParaRPr u="sng">
              <a:solidFill>
                <a:srgbClr val="D9D9D9"/>
              </a:solidFill>
            </a:endParaRPr>
          </a:p>
        </p:txBody>
      </p:sp>
      <p:sp>
        <p:nvSpPr>
          <p:cNvPr id="637" name="Google Shape;637;p49"/>
          <p:cNvSpPr txBox="1"/>
          <p:nvPr/>
        </p:nvSpPr>
        <p:spPr>
          <a:xfrm>
            <a:off x="5018800" y="2723325"/>
            <a:ext cx="4033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Fewer initial cells, greater spacing between cells, less chance of storm interactions </a:t>
            </a:r>
            <a:endParaRPr>
              <a:solidFill>
                <a:srgbClr val="D9D9D9"/>
              </a:solidFill>
            </a:endParaRPr>
          </a:p>
          <a:p>
            <a:pPr indent="0" lvl="0" marL="0" rtl="0" algn="ctr">
              <a:spcBef>
                <a:spcPts val="0"/>
              </a:spcBef>
              <a:spcAft>
                <a:spcPts val="0"/>
              </a:spcAft>
              <a:buNone/>
            </a:pPr>
            <a:r>
              <a:rPr lang="en">
                <a:solidFill>
                  <a:srgbClr val="D9D9D9"/>
                </a:solidFill>
              </a:rPr>
              <a:t>(even if shear/anvil-level winds aren’t favorable)</a:t>
            </a:r>
            <a:endParaRPr u="sng">
              <a:solidFill>
                <a:srgbClr val="D9D9D9"/>
              </a:solidFill>
            </a:endParaRPr>
          </a:p>
        </p:txBody>
      </p:sp>
      <p:sp>
        <p:nvSpPr>
          <p:cNvPr id="638" name="Google Shape;638;p49"/>
          <p:cNvSpPr txBox="1"/>
          <p:nvPr/>
        </p:nvSpPr>
        <p:spPr>
          <a:xfrm>
            <a:off x="5454850" y="4032350"/>
            <a:ext cx="3044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Weak forcing mechanisms: </a:t>
            </a:r>
            <a:endParaRPr>
              <a:solidFill>
                <a:srgbClr val="D9D9D9"/>
              </a:solidFill>
            </a:endParaRPr>
          </a:p>
          <a:p>
            <a:pPr indent="0" lvl="0" marL="0" rtl="0" algn="ctr">
              <a:spcBef>
                <a:spcPts val="0"/>
              </a:spcBef>
              <a:spcAft>
                <a:spcPts val="0"/>
              </a:spcAft>
              <a:buNone/>
            </a:pPr>
            <a:r>
              <a:rPr lang="en">
                <a:solidFill>
                  <a:srgbClr val="D9D9D9"/>
                </a:solidFill>
              </a:rPr>
              <a:t>Drylines</a:t>
            </a:r>
            <a:endParaRPr>
              <a:solidFill>
                <a:srgbClr val="D9D9D9"/>
              </a:solidFill>
            </a:endParaRPr>
          </a:p>
          <a:p>
            <a:pPr indent="0" lvl="0" marL="0" rtl="0" algn="ctr">
              <a:spcBef>
                <a:spcPts val="0"/>
              </a:spcBef>
              <a:spcAft>
                <a:spcPts val="0"/>
              </a:spcAft>
              <a:buNone/>
            </a:pPr>
            <a:r>
              <a:rPr lang="en">
                <a:solidFill>
                  <a:srgbClr val="D9D9D9"/>
                </a:solidFill>
              </a:rPr>
              <a:t>Weak outflow boundaries</a:t>
            </a:r>
            <a:endParaRPr>
              <a:solidFill>
                <a:srgbClr val="D9D9D9"/>
              </a:solidFill>
            </a:endParaRPr>
          </a:p>
          <a:p>
            <a:pPr indent="0" lvl="0" marL="0" rtl="0" algn="ctr">
              <a:spcBef>
                <a:spcPts val="0"/>
              </a:spcBef>
              <a:spcAft>
                <a:spcPts val="0"/>
              </a:spcAft>
              <a:buNone/>
            </a:pPr>
            <a:r>
              <a:rPr lang="en">
                <a:solidFill>
                  <a:srgbClr val="D9D9D9"/>
                </a:solidFill>
              </a:rPr>
              <a:t>Confluence axes</a:t>
            </a:r>
            <a:endParaRPr>
              <a:solidFill>
                <a:srgbClr val="D9D9D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0"/>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44" name="Google Shape;644;p50"/>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Storm-relative anvil-level winds</a:t>
            </a:r>
            <a:endParaRPr sz="1800">
              <a:solidFill>
                <a:srgbClr val="D9D9D9"/>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Strength of forcing for ascent</a:t>
            </a:r>
            <a:endParaRPr sz="1800">
              <a:solidFill>
                <a:srgbClr val="FFD966"/>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645" name="Google Shape;645;p50"/>
          <p:cNvSpPr txBox="1"/>
          <p:nvPr/>
        </p:nvSpPr>
        <p:spPr>
          <a:xfrm>
            <a:off x="5666500" y="1106475"/>
            <a:ext cx="30567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Strong Ascent</a:t>
            </a:r>
            <a:endParaRPr sz="3400">
              <a:solidFill>
                <a:srgbClr val="D9D9D9"/>
              </a:solidFill>
            </a:endParaRPr>
          </a:p>
        </p:txBody>
      </p:sp>
      <p:sp>
        <p:nvSpPr>
          <p:cNvPr id="646" name="Google Shape;646;p50"/>
          <p:cNvSpPr txBox="1"/>
          <p:nvPr/>
        </p:nvSpPr>
        <p:spPr>
          <a:xfrm>
            <a:off x="5607250" y="3575150"/>
            <a:ext cx="304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This tends to favor </a:t>
            </a:r>
            <a:r>
              <a:rPr lang="en" u="sng">
                <a:solidFill>
                  <a:srgbClr val="D9D9D9"/>
                </a:solidFill>
              </a:rPr>
              <a:t>upscale growth.</a:t>
            </a:r>
            <a:endParaRPr u="sng">
              <a:solidFill>
                <a:srgbClr val="D9D9D9"/>
              </a:solidFill>
            </a:endParaRPr>
          </a:p>
        </p:txBody>
      </p:sp>
      <p:sp>
        <p:nvSpPr>
          <p:cNvPr id="647" name="Google Shape;647;p50"/>
          <p:cNvSpPr txBox="1"/>
          <p:nvPr/>
        </p:nvSpPr>
        <p:spPr>
          <a:xfrm>
            <a:off x="5171200" y="2647125"/>
            <a:ext cx="4033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More initial cells, smaller spacing between cells, higher chance of storm interactions </a:t>
            </a:r>
            <a:endParaRPr>
              <a:solidFill>
                <a:srgbClr val="D9D9D9"/>
              </a:solidFill>
            </a:endParaRPr>
          </a:p>
          <a:p>
            <a:pPr indent="0" lvl="0" marL="0" rtl="0" algn="ctr">
              <a:spcBef>
                <a:spcPts val="0"/>
              </a:spcBef>
              <a:spcAft>
                <a:spcPts val="0"/>
              </a:spcAft>
              <a:buNone/>
            </a:pPr>
            <a:r>
              <a:rPr lang="en">
                <a:solidFill>
                  <a:srgbClr val="D9D9D9"/>
                </a:solidFill>
              </a:rPr>
              <a:t>(even if boundary-relative storm motions are favorable for discrete)</a:t>
            </a:r>
            <a:endParaRPr u="sng">
              <a:solidFill>
                <a:srgbClr val="D9D9D9"/>
              </a:solidFill>
            </a:endParaRPr>
          </a:p>
        </p:txBody>
      </p:sp>
      <p:sp>
        <p:nvSpPr>
          <p:cNvPr id="648" name="Google Shape;648;p50"/>
          <p:cNvSpPr txBox="1"/>
          <p:nvPr/>
        </p:nvSpPr>
        <p:spPr>
          <a:xfrm>
            <a:off x="5607250" y="3956150"/>
            <a:ext cx="3044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Strong forcing mechanisms: </a:t>
            </a:r>
            <a:endParaRPr>
              <a:solidFill>
                <a:srgbClr val="D9D9D9"/>
              </a:solidFill>
            </a:endParaRPr>
          </a:p>
          <a:p>
            <a:pPr indent="0" lvl="0" marL="0" rtl="0" algn="ctr">
              <a:spcBef>
                <a:spcPts val="0"/>
              </a:spcBef>
              <a:spcAft>
                <a:spcPts val="0"/>
              </a:spcAft>
              <a:buNone/>
            </a:pPr>
            <a:r>
              <a:rPr lang="en">
                <a:solidFill>
                  <a:srgbClr val="D9D9D9"/>
                </a:solidFill>
              </a:rPr>
              <a:t>Surging cold fronts</a:t>
            </a:r>
            <a:endParaRPr>
              <a:solidFill>
                <a:srgbClr val="D9D9D9"/>
              </a:solidFill>
            </a:endParaRPr>
          </a:p>
          <a:p>
            <a:pPr indent="0" lvl="0" marL="0" rtl="0" algn="ctr">
              <a:spcBef>
                <a:spcPts val="0"/>
              </a:spcBef>
              <a:spcAft>
                <a:spcPts val="0"/>
              </a:spcAft>
              <a:buNone/>
            </a:pPr>
            <a:r>
              <a:rPr lang="en">
                <a:solidFill>
                  <a:srgbClr val="D9D9D9"/>
                </a:solidFill>
              </a:rPr>
              <a:t>Strong outflow boundaries</a:t>
            </a:r>
            <a:endParaRPr>
              <a:solidFill>
                <a:srgbClr val="D9D9D9"/>
              </a:solidFill>
            </a:endParaRPr>
          </a:p>
        </p:txBody>
      </p:sp>
      <p:grpSp>
        <p:nvGrpSpPr>
          <p:cNvPr id="649" name="Google Shape;649;p50"/>
          <p:cNvGrpSpPr/>
          <p:nvPr/>
        </p:nvGrpSpPr>
        <p:grpSpPr>
          <a:xfrm>
            <a:off x="2403775" y="1416625"/>
            <a:ext cx="3231858" cy="2757666"/>
            <a:chOff x="1108375" y="1645225"/>
            <a:chExt cx="3231858" cy="2757666"/>
          </a:xfrm>
        </p:grpSpPr>
        <p:sp>
          <p:nvSpPr>
            <p:cNvPr id="650" name="Google Shape;650;p50"/>
            <p:cNvSpPr/>
            <p:nvPr/>
          </p:nvSpPr>
          <p:spPr>
            <a:xfrm rot="-7688598">
              <a:off x="4087038" y="1758840"/>
              <a:ext cx="207891" cy="216417"/>
            </a:xfrm>
            <a:prstGeom prst="rtTriangle">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1" name="Google Shape;651;p50"/>
            <p:cNvGrpSpPr/>
            <p:nvPr/>
          </p:nvGrpSpPr>
          <p:grpSpPr>
            <a:xfrm>
              <a:off x="1108375" y="1645225"/>
              <a:ext cx="3108600" cy="2757666"/>
              <a:chOff x="1108375" y="1645225"/>
              <a:chExt cx="3108600" cy="2757666"/>
            </a:xfrm>
          </p:grpSpPr>
          <p:sp>
            <p:nvSpPr>
              <p:cNvPr id="652" name="Google Shape;652;p50"/>
              <p:cNvSpPr/>
              <p:nvPr/>
            </p:nvSpPr>
            <p:spPr>
              <a:xfrm>
                <a:off x="1108375" y="1645225"/>
                <a:ext cx="3108600" cy="2606400"/>
              </a:xfrm>
              <a:custGeom>
                <a:rect b="b" l="l" r="r" t="t"/>
                <a:pathLst>
                  <a:path extrusionOk="0" h="104256" w="124344">
                    <a:moveTo>
                      <a:pt x="124344" y="0"/>
                    </a:moveTo>
                    <a:cubicBezTo>
                      <a:pt x="122901" y="6754"/>
                      <a:pt x="122439" y="27075"/>
                      <a:pt x="115685" y="40525"/>
                    </a:cubicBezTo>
                    <a:cubicBezTo>
                      <a:pt x="108931" y="53976"/>
                      <a:pt x="96231" y="70601"/>
                      <a:pt x="83820" y="80703"/>
                    </a:cubicBezTo>
                    <a:cubicBezTo>
                      <a:pt x="71409" y="90805"/>
                      <a:pt x="55187" y="97213"/>
                      <a:pt x="41217" y="101138"/>
                    </a:cubicBezTo>
                    <a:cubicBezTo>
                      <a:pt x="27247" y="105064"/>
                      <a:pt x="6870" y="103736"/>
                      <a:pt x="0" y="104256"/>
                    </a:cubicBezTo>
                  </a:path>
                </a:pathLst>
              </a:custGeom>
              <a:noFill/>
              <a:ln cap="flat" cmpd="sng" w="38100">
                <a:solidFill>
                  <a:srgbClr val="0000FF"/>
                </a:solidFill>
                <a:prstDash val="solid"/>
                <a:round/>
                <a:headEnd len="med" w="med" type="none"/>
                <a:tailEnd len="med" w="med" type="none"/>
              </a:ln>
            </p:spPr>
          </p:sp>
          <p:sp>
            <p:nvSpPr>
              <p:cNvPr id="653" name="Google Shape;653;p50"/>
              <p:cNvSpPr/>
              <p:nvPr/>
            </p:nvSpPr>
            <p:spPr>
              <a:xfrm rot="-6427623">
                <a:off x="3858402" y="2630404"/>
                <a:ext cx="207816" cy="216352"/>
              </a:xfrm>
              <a:prstGeom prst="rtTriangle">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0"/>
              <p:cNvSpPr/>
              <p:nvPr/>
            </p:nvSpPr>
            <p:spPr>
              <a:xfrm rot="-5161581">
                <a:off x="3120384" y="3554270"/>
                <a:ext cx="207800" cy="216500"/>
              </a:xfrm>
              <a:prstGeom prst="rtTriangle">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50"/>
              <p:cNvSpPr/>
              <p:nvPr/>
            </p:nvSpPr>
            <p:spPr>
              <a:xfrm rot="-2696489">
                <a:off x="1424879" y="4144853"/>
                <a:ext cx="207677" cy="216375"/>
              </a:xfrm>
              <a:prstGeom prst="rtTriangle">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56" name="Google Shape;656;p50"/>
          <p:cNvSpPr/>
          <p:nvPr/>
        </p:nvSpPr>
        <p:spPr>
          <a:xfrm>
            <a:off x="3997073" y="3129035"/>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0"/>
          <p:cNvSpPr/>
          <p:nvPr/>
        </p:nvSpPr>
        <p:spPr>
          <a:xfrm>
            <a:off x="3389173" y="3406273"/>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50"/>
          <p:cNvSpPr/>
          <p:nvPr/>
        </p:nvSpPr>
        <p:spPr>
          <a:xfrm>
            <a:off x="4743536" y="2571760"/>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50"/>
          <p:cNvSpPr/>
          <p:nvPr/>
        </p:nvSpPr>
        <p:spPr>
          <a:xfrm>
            <a:off x="5171211" y="1814485"/>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50"/>
          <p:cNvSpPr/>
          <p:nvPr/>
        </p:nvSpPr>
        <p:spPr>
          <a:xfrm>
            <a:off x="5323661" y="981348"/>
            <a:ext cx="419040" cy="634068"/>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51"/>
          <p:cNvPicPr preferRelativeResize="0"/>
          <p:nvPr/>
        </p:nvPicPr>
        <p:blipFill rotWithShape="1">
          <a:blip r:embed="rId3">
            <a:alphaModFix/>
          </a:blip>
          <a:srcRect b="33101" l="0" r="49220" t="0"/>
          <a:stretch/>
        </p:blipFill>
        <p:spPr>
          <a:xfrm>
            <a:off x="5167225" y="1620850"/>
            <a:ext cx="3273076" cy="3313374"/>
          </a:xfrm>
          <a:prstGeom prst="rect">
            <a:avLst/>
          </a:prstGeom>
          <a:noFill/>
          <a:ln>
            <a:noFill/>
          </a:ln>
        </p:spPr>
      </p:pic>
      <p:sp>
        <p:nvSpPr>
          <p:cNvPr id="666" name="Google Shape;666;p51"/>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67" name="Google Shape;667;p51"/>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Storm-relative anvil-level winds</a:t>
            </a:r>
            <a:endParaRPr sz="1800">
              <a:solidFill>
                <a:srgbClr val="D9D9D9"/>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Strength of capping</a:t>
            </a:r>
            <a:endParaRPr sz="1800">
              <a:solidFill>
                <a:srgbClr val="FFD966"/>
              </a:solidFill>
            </a:endParaRPr>
          </a:p>
        </p:txBody>
      </p:sp>
      <p:sp>
        <p:nvSpPr>
          <p:cNvPr id="668" name="Google Shape;668;p51"/>
          <p:cNvSpPr txBox="1"/>
          <p:nvPr/>
        </p:nvSpPr>
        <p:spPr>
          <a:xfrm>
            <a:off x="5167225" y="912850"/>
            <a:ext cx="3273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“Nuclear” cap?</a:t>
            </a:r>
            <a:endParaRPr sz="3400">
              <a:solidFill>
                <a:srgbClr val="D9D9D9"/>
              </a:solidFill>
            </a:endParaRPr>
          </a:p>
        </p:txBody>
      </p:sp>
      <p:sp>
        <p:nvSpPr>
          <p:cNvPr id="669" name="Google Shape;669;p51"/>
          <p:cNvSpPr txBox="1"/>
          <p:nvPr/>
        </p:nvSpPr>
        <p:spPr>
          <a:xfrm>
            <a:off x="5431188" y="1934250"/>
            <a:ext cx="2545200" cy="708000"/>
          </a:xfrm>
          <a:prstGeom prst="rect">
            <a:avLst/>
          </a:prstGeom>
          <a:solidFill>
            <a:srgbClr val="EEEEEE">
              <a:alpha val="61009"/>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dk1"/>
                </a:solidFill>
              </a:rPr>
              <a:t>No storms!</a:t>
            </a:r>
            <a:endParaRPr b="1" sz="3400">
              <a:solidFill>
                <a:schemeClr val="dk1"/>
              </a:solidFill>
            </a:endParaRPr>
          </a:p>
        </p:txBody>
      </p:sp>
      <p:pic>
        <p:nvPicPr>
          <p:cNvPr id="670" name="Google Shape;670;p51"/>
          <p:cNvPicPr preferRelativeResize="0"/>
          <p:nvPr/>
        </p:nvPicPr>
        <p:blipFill>
          <a:blip r:embed="rId4">
            <a:alphaModFix/>
          </a:blip>
          <a:stretch>
            <a:fillRect/>
          </a:stretch>
        </p:blipFill>
        <p:spPr>
          <a:xfrm>
            <a:off x="5535226" y="2865637"/>
            <a:ext cx="2441176" cy="1372625"/>
          </a:xfrm>
          <a:prstGeom prst="rect">
            <a:avLst/>
          </a:prstGeom>
          <a:noFill/>
          <a:ln>
            <a:noFill/>
          </a:ln>
        </p:spPr>
      </p:pic>
      <p:cxnSp>
        <p:nvCxnSpPr>
          <p:cNvPr id="671" name="Google Shape;671;p51"/>
          <p:cNvCxnSpPr/>
          <p:nvPr/>
        </p:nvCxnSpPr>
        <p:spPr>
          <a:xfrm>
            <a:off x="5359975" y="2736275"/>
            <a:ext cx="2866200" cy="1627800"/>
          </a:xfrm>
          <a:prstGeom prst="straightConnector1">
            <a:avLst/>
          </a:prstGeom>
          <a:noFill/>
          <a:ln cap="flat" cmpd="sng" w="76200">
            <a:solidFill>
              <a:schemeClr val="dk1"/>
            </a:solidFill>
            <a:prstDash val="solid"/>
            <a:round/>
            <a:headEnd len="med" w="med" type="none"/>
            <a:tailEnd len="med" w="med" type="none"/>
          </a:ln>
        </p:spPr>
      </p:cxnSp>
      <p:cxnSp>
        <p:nvCxnSpPr>
          <p:cNvPr id="672" name="Google Shape;672;p51"/>
          <p:cNvCxnSpPr/>
          <p:nvPr/>
        </p:nvCxnSpPr>
        <p:spPr>
          <a:xfrm flipH="1" rot="10800000">
            <a:off x="5403275" y="2666725"/>
            <a:ext cx="2849100" cy="1645500"/>
          </a:xfrm>
          <a:prstGeom prst="straightConnector1">
            <a:avLst/>
          </a:prstGeom>
          <a:noFill/>
          <a:ln cap="flat" cmpd="sng" w="76200">
            <a:solidFill>
              <a:schemeClr val="dk1"/>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0"/>
                                        </p:tgtEl>
                                        <p:attrNameLst>
                                          <p:attrName>style.visibility</p:attrName>
                                        </p:attrNameLst>
                                      </p:cBhvr>
                                      <p:to>
                                        <p:strVal val="visible"/>
                                      </p:to>
                                    </p:set>
                                    <p:anim calcmode="lin" valueType="num">
                                      <p:cBhvr additive="base">
                                        <p:cTn dur="1000"/>
                                        <p:tgtEl>
                                          <p:spTgt spid="6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1"/>
                                        </p:tgtEl>
                                        <p:attrNameLst>
                                          <p:attrName>style.visibility</p:attrName>
                                        </p:attrNameLst>
                                      </p:cBhvr>
                                      <p:to>
                                        <p:strVal val="visible"/>
                                      </p:to>
                                    </p:set>
                                    <p:anim calcmode="lin" valueType="num">
                                      <p:cBhvr additive="base">
                                        <p:cTn dur="1000"/>
                                        <p:tgtEl>
                                          <p:spTgt spid="6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72"/>
                                        </p:tgtEl>
                                        <p:attrNameLst>
                                          <p:attrName>style.visibility</p:attrName>
                                        </p:attrNameLst>
                                      </p:cBhvr>
                                      <p:to>
                                        <p:strVal val="visible"/>
                                      </p:to>
                                    </p:set>
                                    <p:anim calcmode="lin" valueType="num">
                                      <p:cBhvr additive="base">
                                        <p:cTn dur="1000"/>
                                        <p:tgtEl>
                                          <p:spTgt spid="6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9"/>
                                        </p:tgtEl>
                                        <p:attrNameLst>
                                          <p:attrName>style.visibility</p:attrName>
                                        </p:attrNameLst>
                                      </p:cBhvr>
                                      <p:to>
                                        <p:strVal val="visible"/>
                                      </p:to>
                                    </p:set>
                                    <p:anim calcmode="lin" valueType="num">
                                      <p:cBhvr additive="base">
                                        <p:cTn dur="1000"/>
                                        <p:tgtEl>
                                          <p:spTgt spid="6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52"/>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78" name="Google Shape;678;p52"/>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Storm-relative anvil-level winds</a:t>
            </a:r>
            <a:endParaRPr sz="1800">
              <a:solidFill>
                <a:srgbClr val="D9D9D9"/>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Strength of capping</a:t>
            </a:r>
            <a:endParaRPr sz="1800">
              <a:solidFill>
                <a:srgbClr val="FFD966"/>
              </a:solidFill>
            </a:endParaRPr>
          </a:p>
        </p:txBody>
      </p:sp>
      <p:sp>
        <p:nvSpPr>
          <p:cNvPr id="679" name="Google Shape;679;p52"/>
          <p:cNvSpPr txBox="1"/>
          <p:nvPr/>
        </p:nvSpPr>
        <p:spPr>
          <a:xfrm>
            <a:off x="5167225" y="760450"/>
            <a:ext cx="3273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Weak cap?</a:t>
            </a:r>
            <a:endParaRPr sz="3400">
              <a:solidFill>
                <a:srgbClr val="D9D9D9"/>
              </a:solidFill>
            </a:endParaRPr>
          </a:p>
        </p:txBody>
      </p:sp>
      <p:pic>
        <p:nvPicPr>
          <p:cNvPr id="680" name="Google Shape;680;p52"/>
          <p:cNvPicPr preferRelativeResize="0"/>
          <p:nvPr/>
        </p:nvPicPr>
        <p:blipFill rotWithShape="1">
          <a:blip r:embed="rId3">
            <a:alphaModFix/>
          </a:blip>
          <a:srcRect b="32240" l="0" r="50746" t="0"/>
          <a:stretch/>
        </p:blipFill>
        <p:spPr>
          <a:xfrm>
            <a:off x="5230951" y="1392250"/>
            <a:ext cx="3157124" cy="3337101"/>
          </a:xfrm>
          <a:prstGeom prst="rect">
            <a:avLst/>
          </a:prstGeom>
          <a:noFill/>
          <a:ln>
            <a:noFill/>
          </a:ln>
        </p:spPr>
      </p:pic>
      <p:sp>
        <p:nvSpPr>
          <p:cNvPr id="681" name="Google Shape;681;p52"/>
          <p:cNvSpPr txBox="1"/>
          <p:nvPr/>
        </p:nvSpPr>
        <p:spPr>
          <a:xfrm>
            <a:off x="4399250" y="4702675"/>
            <a:ext cx="4714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Limits number of initial storms: favorable for </a:t>
            </a:r>
            <a:r>
              <a:rPr lang="en" u="sng">
                <a:solidFill>
                  <a:srgbClr val="D9D9D9"/>
                </a:solidFill>
              </a:rPr>
              <a:t>discrete cells</a:t>
            </a:r>
            <a:endParaRPr u="sng">
              <a:solidFill>
                <a:srgbClr val="D9D9D9"/>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3"/>
          <p:cNvSpPr/>
          <p:nvPr/>
        </p:nvSpPr>
        <p:spPr>
          <a:xfrm>
            <a:off x="5253750" y="1366125"/>
            <a:ext cx="3310800" cy="3374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3"/>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88" name="Google Shape;688;p53"/>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storm motion</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Boundary-relative deep-layer shear</a:t>
            </a:r>
            <a:endParaRPr sz="1800">
              <a:solidFill>
                <a:srgbClr val="D9D9D9"/>
              </a:solidFill>
            </a:endParaRPr>
          </a:p>
          <a:p>
            <a:pPr indent="-342900" lvl="0" marL="457200" rtl="0" algn="l">
              <a:spcBef>
                <a:spcPts val="0"/>
              </a:spcBef>
              <a:spcAft>
                <a:spcPts val="0"/>
              </a:spcAft>
              <a:buClr>
                <a:srgbClr val="D9D9D9"/>
              </a:buClr>
              <a:buSzPts val="1800"/>
              <a:buAutoNum type="arabicParenR"/>
            </a:pPr>
            <a:r>
              <a:rPr lang="en" sz="1800">
                <a:solidFill>
                  <a:srgbClr val="D9D9D9"/>
                </a:solidFill>
              </a:rPr>
              <a:t>Storm-relative anvil-level winds</a:t>
            </a:r>
            <a:endParaRPr sz="1800">
              <a:solidFill>
                <a:srgbClr val="D9D9D9"/>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FFD966"/>
              </a:buClr>
              <a:buSzPts val="1800"/>
              <a:buAutoNum type="arabicParenR"/>
            </a:pPr>
            <a:r>
              <a:rPr lang="en" sz="1800">
                <a:solidFill>
                  <a:srgbClr val="FFD966"/>
                </a:solidFill>
              </a:rPr>
              <a:t>Strength of capping</a:t>
            </a:r>
            <a:endParaRPr sz="1800">
              <a:solidFill>
                <a:srgbClr val="FFD966"/>
              </a:solidFill>
            </a:endParaRPr>
          </a:p>
        </p:txBody>
      </p:sp>
      <p:sp>
        <p:nvSpPr>
          <p:cNvPr id="689" name="Google Shape;689;p53"/>
          <p:cNvSpPr txBox="1"/>
          <p:nvPr/>
        </p:nvSpPr>
        <p:spPr>
          <a:xfrm>
            <a:off x="5167225" y="760450"/>
            <a:ext cx="32730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rgbClr val="D9D9D9"/>
                </a:solidFill>
              </a:rPr>
              <a:t>No cap?</a:t>
            </a:r>
            <a:endParaRPr sz="3400">
              <a:solidFill>
                <a:srgbClr val="D9D9D9"/>
              </a:solidFill>
            </a:endParaRPr>
          </a:p>
        </p:txBody>
      </p:sp>
      <p:sp>
        <p:nvSpPr>
          <p:cNvPr id="690" name="Google Shape;690;p53"/>
          <p:cNvSpPr txBox="1"/>
          <p:nvPr/>
        </p:nvSpPr>
        <p:spPr>
          <a:xfrm>
            <a:off x="4399250" y="4702675"/>
            <a:ext cx="4714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D9D9D9"/>
                </a:solidFill>
              </a:rPr>
              <a:t>Allows for numerous storms, favors </a:t>
            </a:r>
            <a:r>
              <a:rPr lang="en" u="sng">
                <a:solidFill>
                  <a:srgbClr val="D9D9D9"/>
                </a:solidFill>
              </a:rPr>
              <a:t>upscale growth</a:t>
            </a:r>
            <a:endParaRPr u="sng">
              <a:solidFill>
                <a:srgbClr val="D9D9D9"/>
              </a:solidFill>
            </a:endParaRPr>
          </a:p>
        </p:txBody>
      </p:sp>
      <p:pic>
        <p:nvPicPr>
          <p:cNvPr id="691" name="Google Shape;691;p53"/>
          <p:cNvPicPr preferRelativeResize="0"/>
          <p:nvPr/>
        </p:nvPicPr>
        <p:blipFill rotWithShape="1">
          <a:blip r:embed="rId3">
            <a:alphaModFix/>
          </a:blip>
          <a:srcRect b="26868" l="0" r="49629" t="0"/>
          <a:stretch/>
        </p:blipFill>
        <p:spPr>
          <a:xfrm>
            <a:off x="5253750" y="1414488"/>
            <a:ext cx="3273001" cy="3326211"/>
          </a:xfrm>
          <a:prstGeom prst="rect">
            <a:avLst/>
          </a:prstGeom>
          <a:noFill/>
          <a:ln>
            <a:noFill/>
          </a:ln>
        </p:spPr>
      </p:pic>
      <p:sp>
        <p:nvSpPr>
          <p:cNvPr id="692" name="Google Shape;692;p53"/>
          <p:cNvSpPr txBox="1"/>
          <p:nvPr/>
        </p:nvSpPr>
        <p:spPr>
          <a:xfrm>
            <a:off x="17300" y="3886200"/>
            <a:ext cx="4242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rPr>
              <a:t>Remember: numerous combinations are possible!</a:t>
            </a:r>
            <a:endParaRPr sz="2400">
              <a:solidFill>
                <a:srgbClr val="D9D9D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0"/>
                                        <p:tgtEl>
                                          <p:spTgt spid="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54"/>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698" name="Google Shape;698;p54"/>
          <p:cNvSpPr txBox="1"/>
          <p:nvPr/>
        </p:nvSpPr>
        <p:spPr>
          <a:xfrm>
            <a:off x="4762475" y="2325450"/>
            <a:ext cx="4104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rPr>
              <a:t>How do I weight each of these factors?</a:t>
            </a:r>
            <a:endParaRPr sz="2400">
              <a:solidFill>
                <a:srgbClr val="D9D9D9"/>
              </a:solidFill>
            </a:endParaRPr>
          </a:p>
        </p:txBody>
      </p:sp>
      <p:sp>
        <p:nvSpPr>
          <p:cNvPr id="699" name="Google Shape;699;p54"/>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storm motion</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deep-layer shear</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20" name="Shape 120"/>
        <p:cNvGrpSpPr/>
        <p:nvPr/>
      </p:nvGrpSpPr>
      <p:grpSpPr>
        <a:xfrm>
          <a:off x="0" y="0"/>
          <a:ext cx="0" cy="0"/>
          <a:chOff x="0" y="0"/>
          <a:chExt cx="0" cy="0"/>
        </a:xfrm>
      </p:grpSpPr>
      <p:cxnSp>
        <p:nvCxnSpPr>
          <p:cNvPr id="121" name="Google Shape;121;p28"/>
          <p:cNvCxnSpPr/>
          <p:nvPr/>
        </p:nvCxnSpPr>
        <p:spPr>
          <a:xfrm flipH="1" rot="10800000">
            <a:off x="607250" y="3195325"/>
            <a:ext cx="8305800" cy="11100"/>
          </a:xfrm>
          <a:prstGeom prst="straightConnector1">
            <a:avLst/>
          </a:prstGeom>
          <a:noFill/>
          <a:ln cap="flat" cmpd="sng" w="76200">
            <a:solidFill>
              <a:srgbClr val="FFFFFF"/>
            </a:solidFill>
            <a:prstDash val="solid"/>
            <a:round/>
            <a:headEnd len="med" w="med" type="none"/>
            <a:tailEnd len="med" w="med" type="stealth"/>
          </a:ln>
        </p:spPr>
      </p:cxnSp>
      <p:cxnSp>
        <p:nvCxnSpPr>
          <p:cNvPr id="122" name="Google Shape;122;p28"/>
          <p:cNvCxnSpPr/>
          <p:nvPr/>
        </p:nvCxnSpPr>
        <p:spPr>
          <a:xfrm rot="10800000">
            <a:off x="1064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23" name="Google Shape;123;p28"/>
          <p:cNvSpPr txBox="1"/>
          <p:nvPr>
            <p:ph idx="4294967295" type="subTitle"/>
          </p:nvPr>
        </p:nvSpPr>
        <p:spPr>
          <a:xfrm>
            <a:off x="195900" y="18602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Outlooks </a:t>
            </a:r>
            <a:endParaRPr>
              <a:solidFill>
                <a:srgbClr val="FFFFFF"/>
              </a:solidFill>
            </a:endParaRPr>
          </a:p>
          <a:p>
            <a:pPr indent="0" lvl="0" marL="0" rtl="0" algn="ctr">
              <a:spcBef>
                <a:spcPts val="1200"/>
              </a:spcBef>
              <a:spcAft>
                <a:spcPts val="1200"/>
              </a:spcAft>
              <a:buNone/>
            </a:pPr>
            <a:r>
              <a:rPr lang="en">
                <a:solidFill>
                  <a:srgbClr val="FFFFFF"/>
                </a:solidFill>
              </a:rPr>
              <a:t>Synoptic Scale</a:t>
            </a:r>
            <a:endParaRPr>
              <a:solidFill>
                <a:srgbClr val="FFFFFF"/>
              </a:solidFill>
            </a:endParaRPr>
          </a:p>
        </p:txBody>
      </p:sp>
      <p:sp>
        <p:nvSpPr>
          <p:cNvPr id="124" name="Google Shape;124;p28"/>
          <p:cNvSpPr txBox="1"/>
          <p:nvPr>
            <p:ph idx="4294967295" type="subTitle"/>
          </p:nvPr>
        </p:nvSpPr>
        <p:spPr>
          <a:xfrm>
            <a:off x="195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1-8 Days</a:t>
            </a:r>
            <a:endParaRPr>
              <a:solidFill>
                <a:srgbClr val="FFFFFF"/>
              </a:solidFill>
            </a:endParaRPr>
          </a:p>
        </p:txBody>
      </p:sp>
      <p:cxnSp>
        <p:nvCxnSpPr>
          <p:cNvPr id="125" name="Google Shape;125;p28"/>
          <p:cNvCxnSpPr/>
          <p:nvPr/>
        </p:nvCxnSpPr>
        <p:spPr>
          <a:xfrm rot="10800000">
            <a:off x="32742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26" name="Google Shape;126;p28"/>
          <p:cNvSpPr txBox="1"/>
          <p:nvPr>
            <p:ph idx="4294967295" type="subTitle"/>
          </p:nvPr>
        </p:nvSpPr>
        <p:spPr>
          <a:xfrm>
            <a:off x="22533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Watches</a:t>
            </a:r>
            <a:r>
              <a:rPr lang="en">
                <a:solidFill>
                  <a:srgbClr val="FFFFFF"/>
                </a:solidFill>
              </a:rPr>
              <a:t> </a:t>
            </a:r>
            <a:endParaRPr>
              <a:solidFill>
                <a:srgbClr val="FFFFFF"/>
              </a:solidFill>
            </a:endParaRPr>
          </a:p>
          <a:p>
            <a:pPr indent="0" lvl="0" marL="0" rtl="0" algn="ctr">
              <a:spcBef>
                <a:spcPts val="1200"/>
              </a:spcBef>
              <a:spcAft>
                <a:spcPts val="1200"/>
              </a:spcAft>
              <a:buNone/>
            </a:pPr>
            <a:r>
              <a:rPr lang="en">
                <a:solidFill>
                  <a:srgbClr val="FFFFFF"/>
                </a:solidFill>
              </a:rPr>
              <a:t>Meso-Alpha Scale</a:t>
            </a:r>
            <a:endParaRPr>
              <a:solidFill>
                <a:srgbClr val="FFFFFF"/>
              </a:solidFill>
            </a:endParaRPr>
          </a:p>
        </p:txBody>
      </p:sp>
      <p:sp>
        <p:nvSpPr>
          <p:cNvPr id="127" name="Google Shape;127;p28"/>
          <p:cNvSpPr txBox="1"/>
          <p:nvPr>
            <p:ph idx="4294967295" type="subTitle"/>
          </p:nvPr>
        </p:nvSpPr>
        <p:spPr>
          <a:xfrm>
            <a:off x="24057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1-4 Hours</a:t>
            </a:r>
            <a:endParaRPr>
              <a:solidFill>
                <a:srgbClr val="FFFFFF"/>
              </a:solidFill>
            </a:endParaRPr>
          </a:p>
        </p:txBody>
      </p:sp>
      <p:cxnSp>
        <p:nvCxnSpPr>
          <p:cNvPr id="128" name="Google Shape;128;p28"/>
          <p:cNvCxnSpPr/>
          <p:nvPr/>
        </p:nvCxnSpPr>
        <p:spPr>
          <a:xfrm rot="10800000">
            <a:off x="7541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29" name="Google Shape;129;p28"/>
          <p:cNvSpPr txBox="1"/>
          <p:nvPr>
            <p:ph idx="4294967295" type="subTitle"/>
          </p:nvPr>
        </p:nvSpPr>
        <p:spPr>
          <a:xfrm>
            <a:off x="65205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Warnings </a:t>
            </a:r>
            <a:endParaRPr>
              <a:solidFill>
                <a:srgbClr val="FFFFFF"/>
              </a:solidFill>
            </a:endParaRPr>
          </a:p>
          <a:p>
            <a:pPr indent="0" lvl="0" marL="0" rtl="0" algn="ctr">
              <a:spcBef>
                <a:spcPts val="1200"/>
              </a:spcBef>
              <a:spcAft>
                <a:spcPts val="1200"/>
              </a:spcAft>
              <a:buNone/>
            </a:pPr>
            <a:r>
              <a:rPr lang="en">
                <a:solidFill>
                  <a:srgbClr val="FFFFFF"/>
                </a:solidFill>
              </a:rPr>
              <a:t>Storm Scale</a:t>
            </a:r>
            <a:endParaRPr>
              <a:solidFill>
                <a:srgbClr val="FFFFFF"/>
              </a:solidFill>
            </a:endParaRPr>
          </a:p>
        </p:txBody>
      </p:sp>
      <p:sp>
        <p:nvSpPr>
          <p:cNvPr id="130" name="Google Shape;130;p28"/>
          <p:cNvSpPr txBox="1"/>
          <p:nvPr>
            <p:ph idx="4294967295" type="subTitle"/>
          </p:nvPr>
        </p:nvSpPr>
        <p:spPr>
          <a:xfrm>
            <a:off x="6672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30-60 minutes</a:t>
            </a:r>
            <a:endParaRPr>
              <a:solidFill>
                <a:srgbClr val="FFFFFF"/>
              </a:solidFill>
            </a:endParaRPr>
          </a:p>
        </p:txBody>
      </p:sp>
      <p:pic>
        <p:nvPicPr>
          <p:cNvPr id="131" name="Google Shape;131;p28"/>
          <p:cNvPicPr preferRelativeResize="0"/>
          <p:nvPr/>
        </p:nvPicPr>
        <p:blipFill>
          <a:blip r:embed="rId3">
            <a:alphaModFix/>
          </a:blip>
          <a:stretch>
            <a:fillRect/>
          </a:stretch>
        </p:blipFill>
        <p:spPr>
          <a:xfrm>
            <a:off x="2475525" y="377050"/>
            <a:ext cx="1644076" cy="1437406"/>
          </a:xfrm>
          <a:prstGeom prst="rect">
            <a:avLst/>
          </a:prstGeom>
          <a:noFill/>
          <a:ln>
            <a:noFill/>
          </a:ln>
        </p:spPr>
      </p:pic>
      <p:pic>
        <p:nvPicPr>
          <p:cNvPr id="132" name="Google Shape;132;p28"/>
          <p:cNvPicPr preferRelativeResize="0"/>
          <p:nvPr/>
        </p:nvPicPr>
        <p:blipFill rotWithShape="1">
          <a:blip r:embed="rId4">
            <a:alphaModFix/>
          </a:blip>
          <a:srcRect b="14359" l="42442" r="0" t="19406"/>
          <a:stretch/>
        </p:blipFill>
        <p:spPr>
          <a:xfrm>
            <a:off x="297151" y="413300"/>
            <a:ext cx="1745575" cy="1364900"/>
          </a:xfrm>
          <a:prstGeom prst="rect">
            <a:avLst/>
          </a:prstGeom>
          <a:noFill/>
          <a:ln cap="flat" cmpd="sng" w="19050">
            <a:solidFill>
              <a:srgbClr val="000000"/>
            </a:solidFill>
            <a:prstDash val="solid"/>
            <a:round/>
            <a:headEnd len="sm" w="sm" type="none"/>
            <a:tailEnd len="sm" w="sm" type="none"/>
          </a:ln>
        </p:spPr>
      </p:pic>
      <p:pic>
        <p:nvPicPr>
          <p:cNvPr descr="Severe Thunderstorm Warning issued for much of New River ..." id="133" name="Google Shape;133;p28"/>
          <p:cNvPicPr preferRelativeResize="0"/>
          <p:nvPr/>
        </p:nvPicPr>
        <p:blipFill rotWithShape="1">
          <a:blip r:embed="rId5">
            <a:alphaModFix/>
          </a:blip>
          <a:srcRect b="0" l="15565" r="15254" t="0"/>
          <a:stretch/>
        </p:blipFill>
        <p:spPr>
          <a:xfrm>
            <a:off x="6684500" y="377051"/>
            <a:ext cx="1713900" cy="13935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5"/>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705" name="Google Shape;705;p55"/>
          <p:cNvSpPr txBox="1"/>
          <p:nvPr/>
        </p:nvSpPr>
        <p:spPr>
          <a:xfrm>
            <a:off x="1688475" y="4057275"/>
            <a:ext cx="4450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F9CB9C"/>
                </a:solidFill>
              </a:rPr>
              <a:t>Modulating factor </a:t>
            </a:r>
            <a:endParaRPr sz="2000">
              <a:solidFill>
                <a:srgbClr val="F9CB9C"/>
              </a:solidFill>
            </a:endParaRPr>
          </a:p>
        </p:txBody>
      </p:sp>
      <p:sp>
        <p:nvSpPr>
          <p:cNvPr id="706" name="Google Shape;706;p55"/>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B6D7A8"/>
              </a:buClr>
              <a:buSzPts val="1800"/>
              <a:buAutoNum type="arabicParenR"/>
            </a:pPr>
            <a:r>
              <a:rPr lang="en" sz="1800">
                <a:solidFill>
                  <a:srgbClr val="B6D7A8"/>
                </a:solidFill>
              </a:rPr>
              <a:t>Strength of forcing for ascent</a:t>
            </a:r>
            <a:endParaRPr sz="1800">
              <a:solidFill>
                <a:srgbClr val="B6D7A8"/>
              </a:solidFill>
            </a:endParaRPr>
          </a:p>
          <a:p>
            <a:pPr indent="-342900" lvl="0" marL="457200" rtl="0" algn="l">
              <a:spcBef>
                <a:spcPts val="0"/>
              </a:spcBef>
              <a:spcAft>
                <a:spcPts val="0"/>
              </a:spcAft>
              <a:buClr>
                <a:srgbClr val="9FC5E8"/>
              </a:buClr>
              <a:buSzPts val="1800"/>
              <a:buAutoNum type="arabicParenR"/>
            </a:pPr>
            <a:r>
              <a:rPr lang="en" sz="1800">
                <a:solidFill>
                  <a:srgbClr val="9FC5E8"/>
                </a:solidFill>
              </a:rPr>
              <a:t>Boundary-relative storm motion</a:t>
            </a:r>
            <a:endParaRPr sz="1800">
              <a:solidFill>
                <a:srgbClr val="9FC5E8"/>
              </a:solidFill>
            </a:endParaRPr>
          </a:p>
          <a:p>
            <a:pPr indent="-342900" lvl="0" marL="457200" rtl="0" algn="l">
              <a:spcBef>
                <a:spcPts val="0"/>
              </a:spcBef>
              <a:spcAft>
                <a:spcPts val="0"/>
              </a:spcAft>
              <a:buClr>
                <a:srgbClr val="9FC5E8"/>
              </a:buClr>
              <a:buSzPts val="1800"/>
              <a:buAutoNum type="arabicParenR"/>
            </a:pPr>
            <a:r>
              <a:rPr lang="en" sz="1800">
                <a:solidFill>
                  <a:srgbClr val="9FC5E8"/>
                </a:solidFill>
              </a:rPr>
              <a:t>Boundary-relative deep-layer shear</a:t>
            </a:r>
            <a:endParaRPr sz="1800">
              <a:solidFill>
                <a:srgbClr val="9FC5E8"/>
              </a:solidFill>
            </a:endParaRPr>
          </a:p>
          <a:p>
            <a:pPr indent="-342900" lvl="0" marL="457200" rtl="0" algn="l">
              <a:spcBef>
                <a:spcPts val="0"/>
              </a:spcBef>
              <a:spcAft>
                <a:spcPts val="0"/>
              </a:spcAft>
              <a:buClr>
                <a:srgbClr val="9FC5E8"/>
              </a:buClr>
              <a:buSzPts val="1800"/>
              <a:buAutoNum type="arabicParenR"/>
            </a:pPr>
            <a:r>
              <a:rPr lang="en" sz="1800">
                <a:solidFill>
                  <a:srgbClr val="9FC5E8"/>
                </a:solidFill>
              </a:rPr>
              <a:t>Storm-relative anvil-level winds</a:t>
            </a:r>
            <a:endParaRPr sz="1800">
              <a:solidFill>
                <a:srgbClr val="F9CB9C"/>
              </a:solidFill>
            </a:endParaRPr>
          </a:p>
          <a:p>
            <a:pPr indent="-342900" lvl="0" marL="457200" rtl="0" algn="l">
              <a:spcBef>
                <a:spcPts val="0"/>
              </a:spcBef>
              <a:spcAft>
                <a:spcPts val="0"/>
              </a:spcAft>
              <a:buClr>
                <a:srgbClr val="F9CB9C"/>
              </a:buClr>
              <a:buSzPts val="1800"/>
              <a:buAutoNum type="arabicParenR"/>
            </a:pPr>
            <a:r>
              <a:rPr lang="en" sz="1800">
                <a:solidFill>
                  <a:srgbClr val="F9CB9C"/>
                </a:solidFill>
              </a:rPr>
              <a:t>Strength of capping</a:t>
            </a:r>
            <a:endParaRPr sz="1800">
              <a:solidFill>
                <a:srgbClr val="F9CB9C"/>
              </a:solidFill>
            </a:endParaRPr>
          </a:p>
        </p:txBody>
      </p:sp>
      <p:sp>
        <p:nvSpPr>
          <p:cNvPr id="707" name="Google Shape;707;p55"/>
          <p:cNvSpPr txBox="1"/>
          <p:nvPr/>
        </p:nvSpPr>
        <p:spPr>
          <a:xfrm>
            <a:off x="3953850" y="1622650"/>
            <a:ext cx="3891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B6D7A8"/>
                </a:solidFill>
              </a:rPr>
              <a:t>Primary influencing factor</a:t>
            </a:r>
            <a:endParaRPr sz="2000">
              <a:solidFill>
                <a:srgbClr val="B6D7A8"/>
              </a:solidFill>
            </a:endParaRPr>
          </a:p>
        </p:txBody>
      </p:sp>
      <p:cxnSp>
        <p:nvCxnSpPr>
          <p:cNvPr id="708" name="Google Shape;708;p55"/>
          <p:cNvCxnSpPr/>
          <p:nvPr/>
        </p:nvCxnSpPr>
        <p:spPr>
          <a:xfrm flipH="1">
            <a:off x="3840475" y="2095500"/>
            <a:ext cx="696900" cy="341400"/>
          </a:xfrm>
          <a:prstGeom prst="straightConnector1">
            <a:avLst/>
          </a:prstGeom>
          <a:noFill/>
          <a:ln cap="flat" cmpd="sng" w="19050">
            <a:solidFill>
              <a:srgbClr val="B6D7A8"/>
            </a:solidFill>
            <a:prstDash val="solid"/>
            <a:round/>
            <a:headEnd len="med" w="med" type="none"/>
            <a:tailEnd len="med" w="med" type="triangle"/>
          </a:ln>
        </p:spPr>
      </p:cxnSp>
      <p:cxnSp>
        <p:nvCxnSpPr>
          <p:cNvPr id="709" name="Google Shape;709;p55"/>
          <p:cNvCxnSpPr/>
          <p:nvPr/>
        </p:nvCxnSpPr>
        <p:spPr>
          <a:xfrm flipH="1">
            <a:off x="4042425" y="3005100"/>
            <a:ext cx="1361100" cy="387300"/>
          </a:xfrm>
          <a:prstGeom prst="straightConnector1">
            <a:avLst/>
          </a:prstGeom>
          <a:noFill/>
          <a:ln cap="flat" cmpd="sng" w="19050">
            <a:solidFill>
              <a:srgbClr val="A4C2F4"/>
            </a:solidFill>
            <a:prstDash val="solid"/>
            <a:round/>
            <a:headEnd len="med" w="med" type="none"/>
            <a:tailEnd len="med" w="med" type="triangle"/>
          </a:ln>
        </p:spPr>
      </p:cxnSp>
      <p:cxnSp>
        <p:nvCxnSpPr>
          <p:cNvPr id="710" name="Google Shape;710;p55"/>
          <p:cNvCxnSpPr/>
          <p:nvPr/>
        </p:nvCxnSpPr>
        <p:spPr>
          <a:xfrm rot="10800000">
            <a:off x="2874375" y="3715525"/>
            <a:ext cx="857700" cy="345600"/>
          </a:xfrm>
          <a:prstGeom prst="straightConnector1">
            <a:avLst/>
          </a:prstGeom>
          <a:noFill/>
          <a:ln cap="flat" cmpd="sng" w="19050">
            <a:solidFill>
              <a:srgbClr val="F9CB9C"/>
            </a:solidFill>
            <a:prstDash val="solid"/>
            <a:round/>
            <a:headEnd len="med" w="med" type="none"/>
            <a:tailEnd len="med" w="med" type="triangle"/>
          </a:ln>
        </p:spPr>
      </p:cxnSp>
      <p:sp>
        <p:nvSpPr>
          <p:cNvPr id="711" name="Google Shape;711;p55"/>
          <p:cNvSpPr txBox="1"/>
          <p:nvPr/>
        </p:nvSpPr>
        <p:spPr>
          <a:xfrm>
            <a:off x="5252700" y="2758925"/>
            <a:ext cx="38913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rgbClr val="9FC5E8"/>
                </a:solidFill>
              </a:rPr>
              <a:t>Secondary influencing factors</a:t>
            </a:r>
            <a:endParaRPr sz="2000">
              <a:solidFill>
                <a:srgbClr val="9FC5E8"/>
              </a:solidFill>
            </a:endParaRPr>
          </a:p>
        </p:txBody>
      </p:sp>
      <p:cxnSp>
        <p:nvCxnSpPr>
          <p:cNvPr id="712" name="Google Shape;712;p55"/>
          <p:cNvCxnSpPr/>
          <p:nvPr/>
        </p:nvCxnSpPr>
        <p:spPr>
          <a:xfrm flipH="1">
            <a:off x="4414750" y="3005100"/>
            <a:ext cx="977400" cy="74100"/>
          </a:xfrm>
          <a:prstGeom prst="straightConnector1">
            <a:avLst/>
          </a:prstGeom>
          <a:noFill/>
          <a:ln cap="flat" cmpd="sng" w="19050">
            <a:solidFill>
              <a:srgbClr val="A4C2F4"/>
            </a:solidFill>
            <a:prstDash val="solid"/>
            <a:round/>
            <a:headEnd len="med" w="med" type="none"/>
            <a:tailEnd len="med" w="med" type="triangle"/>
          </a:ln>
        </p:spPr>
      </p:cxnSp>
      <p:cxnSp>
        <p:nvCxnSpPr>
          <p:cNvPr id="713" name="Google Shape;713;p55"/>
          <p:cNvCxnSpPr/>
          <p:nvPr/>
        </p:nvCxnSpPr>
        <p:spPr>
          <a:xfrm rot="10800000">
            <a:off x="4085025" y="2766300"/>
            <a:ext cx="1318500" cy="238800"/>
          </a:xfrm>
          <a:prstGeom prst="straightConnector1">
            <a:avLst/>
          </a:prstGeom>
          <a:noFill/>
          <a:ln cap="flat" cmpd="sng" w="19050">
            <a:solidFill>
              <a:srgbClr val="A4C2F4"/>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17" name="Shape 717"/>
        <p:cNvGrpSpPr/>
        <p:nvPr/>
      </p:nvGrpSpPr>
      <p:grpSpPr>
        <a:xfrm>
          <a:off x="0" y="0"/>
          <a:ext cx="0" cy="0"/>
          <a:chOff x="0" y="0"/>
          <a:chExt cx="0" cy="0"/>
        </a:xfrm>
      </p:grpSpPr>
      <p:sp>
        <p:nvSpPr>
          <p:cNvPr id="718" name="Google Shape;718;p56"/>
          <p:cNvSpPr txBox="1"/>
          <p:nvPr/>
        </p:nvSpPr>
        <p:spPr>
          <a:xfrm>
            <a:off x="311700" y="36357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Let’s see an example!</a:t>
            </a:r>
            <a:endParaRPr sz="5200">
              <a:solidFill>
                <a:srgbClr val="FFFFFF"/>
              </a:solidFill>
            </a:endParaRPr>
          </a:p>
        </p:txBody>
      </p:sp>
      <p:sp>
        <p:nvSpPr>
          <p:cNvPr id="719" name="Google Shape;719;p56"/>
          <p:cNvSpPr txBox="1"/>
          <p:nvPr>
            <p:ph idx="4294967295" type="subTitle"/>
          </p:nvPr>
        </p:nvSpPr>
        <p:spPr>
          <a:xfrm>
            <a:off x="1357225" y="1821150"/>
            <a:ext cx="666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In this exercise we will primarily be focusing on the </a:t>
            </a:r>
            <a:r>
              <a:rPr lang="en" u="sng">
                <a:solidFill>
                  <a:srgbClr val="FFFFFF"/>
                </a:solidFill>
              </a:rPr>
              <a:t>tornado</a:t>
            </a:r>
            <a:r>
              <a:rPr lang="en">
                <a:solidFill>
                  <a:srgbClr val="FFFFFF"/>
                </a:solidFill>
              </a:rPr>
              <a:t> potential, but the concepts apply to other hazards as well.</a:t>
            </a:r>
            <a:endParaRPr>
              <a:solidFill>
                <a:srgbClr val="FFFFFF"/>
              </a:solidFill>
            </a:endParaRPr>
          </a:p>
          <a:p>
            <a:pPr indent="0" lvl="0" marL="0" rtl="0" algn="l">
              <a:spcBef>
                <a:spcPts val="1200"/>
              </a:spcBef>
              <a:spcAft>
                <a:spcPts val="1200"/>
              </a:spcAft>
              <a:buNone/>
            </a:pPr>
            <a:r>
              <a:t/>
            </a:r>
            <a:endParaRPr>
              <a:solidFill>
                <a:srgbClr val="FFFFFF"/>
              </a:solidFill>
            </a:endParaRPr>
          </a:p>
        </p:txBody>
      </p:sp>
      <p:grpSp>
        <p:nvGrpSpPr>
          <p:cNvPr id="720" name="Google Shape;720;p56"/>
          <p:cNvGrpSpPr/>
          <p:nvPr/>
        </p:nvGrpSpPr>
        <p:grpSpPr>
          <a:xfrm>
            <a:off x="1305354" y="2995401"/>
            <a:ext cx="1742359" cy="1536938"/>
            <a:chOff x="1214525" y="735925"/>
            <a:chExt cx="5819501" cy="3901849"/>
          </a:xfrm>
        </p:grpSpPr>
        <p:pic>
          <p:nvPicPr>
            <p:cNvPr id="721" name="Google Shape;721;p56"/>
            <p:cNvPicPr preferRelativeResize="0"/>
            <p:nvPr/>
          </p:nvPicPr>
          <p:blipFill>
            <a:blip r:embed="rId3">
              <a:alphaModFix/>
            </a:blip>
            <a:stretch>
              <a:fillRect/>
            </a:stretch>
          </p:blipFill>
          <p:spPr>
            <a:xfrm>
              <a:off x="1214525" y="735925"/>
              <a:ext cx="5819501" cy="3901849"/>
            </a:xfrm>
            <a:prstGeom prst="rect">
              <a:avLst/>
            </a:prstGeom>
            <a:noFill/>
            <a:ln cap="flat" cmpd="sng" w="9525">
              <a:solidFill>
                <a:srgbClr val="FFFFFF"/>
              </a:solidFill>
              <a:prstDash val="solid"/>
              <a:round/>
              <a:headEnd len="sm" w="sm" type="none"/>
              <a:tailEnd len="sm" w="sm" type="none"/>
            </a:ln>
          </p:spPr>
        </p:pic>
        <p:sp>
          <p:nvSpPr>
            <p:cNvPr id="722" name="Google Shape;722;p56"/>
            <p:cNvSpPr/>
            <p:nvPr/>
          </p:nvSpPr>
          <p:spPr>
            <a:xfrm>
              <a:off x="4913625" y="775825"/>
              <a:ext cx="2086200" cy="103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3" name="Google Shape;723;p56"/>
          <p:cNvPicPr preferRelativeResize="0"/>
          <p:nvPr/>
        </p:nvPicPr>
        <p:blipFill>
          <a:blip r:embed="rId4">
            <a:alphaModFix/>
          </a:blip>
          <a:stretch>
            <a:fillRect/>
          </a:stretch>
        </p:blipFill>
        <p:spPr>
          <a:xfrm>
            <a:off x="5905950" y="2769027"/>
            <a:ext cx="1929000" cy="2052000"/>
          </a:xfrm>
          <a:prstGeom prst="rect">
            <a:avLst/>
          </a:prstGeom>
          <a:noFill/>
          <a:ln>
            <a:noFill/>
          </a:ln>
        </p:spPr>
      </p:pic>
      <p:pic>
        <p:nvPicPr>
          <p:cNvPr id="724" name="Google Shape;724;p56"/>
          <p:cNvPicPr preferRelativeResize="0"/>
          <p:nvPr/>
        </p:nvPicPr>
        <p:blipFill>
          <a:blip r:embed="rId5">
            <a:alphaModFix/>
          </a:blip>
          <a:stretch>
            <a:fillRect/>
          </a:stretch>
        </p:blipFill>
        <p:spPr>
          <a:xfrm>
            <a:off x="3568150" y="3110488"/>
            <a:ext cx="1742375" cy="130678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28" name="Shape 728"/>
        <p:cNvGrpSpPr/>
        <p:nvPr/>
      </p:nvGrpSpPr>
      <p:grpSpPr>
        <a:xfrm>
          <a:off x="0" y="0"/>
          <a:ext cx="0" cy="0"/>
          <a:chOff x="0" y="0"/>
          <a:chExt cx="0" cy="0"/>
        </a:xfrm>
      </p:grpSpPr>
      <p:sp>
        <p:nvSpPr>
          <p:cNvPr id="729" name="Google Shape;729;p57"/>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730" name="Google Shape;730;p57"/>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along boundary =&gt; storm orients along boundary =&gt; favorable for </a:t>
            </a:r>
            <a:r>
              <a:rPr lang="en">
                <a:solidFill>
                  <a:schemeClr val="lt1"/>
                </a:solidFill>
              </a:rPr>
              <a:t>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Weak forcing for ascent =&gt; fewer storms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731" name="Google Shape;731;p57"/>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35" name="Shape 735"/>
        <p:cNvGrpSpPr/>
        <p:nvPr/>
      </p:nvGrpSpPr>
      <p:grpSpPr>
        <a:xfrm>
          <a:off x="0" y="0"/>
          <a:ext cx="0" cy="0"/>
          <a:chOff x="0" y="0"/>
          <a:chExt cx="0" cy="0"/>
        </a:xfrm>
      </p:grpSpPr>
      <p:sp>
        <p:nvSpPr>
          <p:cNvPr id="736" name="Google Shape;736;p58"/>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8"/>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sp>
        <p:nvSpPr>
          <p:cNvPr id="738" name="Google Shape;738;p58"/>
          <p:cNvSpPr/>
          <p:nvPr/>
        </p:nvSpPr>
        <p:spPr>
          <a:xfrm>
            <a:off x="4099700" y="1274675"/>
            <a:ext cx="49923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20190829 2000 UTC Day 1 Outlook Graphic" id="739" name="Google Shape;739;p58"/>
          <p:cNvPicPr preferRelativeResize="0"/>
          <p:nvPr/>
        </p:nvPicPr>
        <p:blipFill>
          <a:blip r:embed="rId3">
            <a:alphaModFix/>
          </a:blip>
          <a:stretch>
            <a:fillRect/>
          </a:stretch>
        </p:blipFill>
        <p:spPr>
          <a:xfrm>
            <a:off x="172075" y="1660850"/>
            <a:ext cx="4356149" cy="3049750"/>
          </a:xfrm>
          <a:prstGeom prst="rect">
            <a:avLst/>
          </a:prstGeom>
          <a:noFill/>
          <a:ln>
            <a:noFill/>
          </a:ln>
        </p:spPr>
      </p:pic>
      <p:pic>
        <p:nvPicPr>
          <p:cNvPr descr="20190829 2000 UTC Day 1 Tornado Probabilities Graphic" id="740" name="Google Shape;740;p58"/>
          <p:cNvPicPr preferRelativeResize="0"/>
          <p:nvPr/>
        </p:nvPicPr>
        <p:blipFill>
          <a:blip r:embed="rId4">
            <a:alphaModFix/>
          </a:blip>
          <a:stretch>
            <a:fillRect/>
          </a:stretch>
        </p:blipFill>
        <p:spPr>
          <a:xfrm>
            <a:off x="4572000" y="1660850"/>
            <a:ext cx="4478624" cy="3049750"/>
          </a:xfrm>
          <a:prstGeom prst="rect">
            <a:avLst/>
          </a:prstGeom>
          <a:noFill/>
          <a:ln>
            <a:noFill/>
          </a:ln>
        </p:spPr>
      </p:pic>
      <p:sp>
        <p:nvSpPr>
          <p:cNvPr id="741" name="Google Shape;741;p58"/>
          <p:cNvSpPr txBox="1"/>
          <p:nvPr/>
        </p:nvSpPr>
        <p:spPr>
          <a:xfrm>
            <a:off x="1559575" y="1217925"/>
            <a:ext cx="5938200" cy="459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We’ll be focusing on southwest NE, northeast CO, and northwest KS</a:t>
            </a:r>
            <a:endParaRPr/>
          </a:p>
        </p:txBody>
      </p:sp>
      <p:sp>
        <p:nvSpPr>
          <p:cNvPr id="742" name="Google Shape;742;p58"/>
          <p:cNvSpPr/>
          <p:nvPr/>
        </p:nvSpPr>
        <p:spPr>
          <a:xfrm>
            <a:off x="1749000" y="27522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8"/>
          <p:cNvSpPr/>
          <p:nvPr/>
        </p:nvSpPr>
        <p:spPr>
          <a:xfrm>
            <a:off x="6149425" y="27522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47" name="Shape 747"/>
        <p:cNvGrpSpPr/>
        <p:nvPr/>
      </p:nvGrpSpPr>
      <p:grpSpPr>
        <a:xfrm>
          <a:off x="0" y="0"/>
          <a:ext cx="0" cy="0"/>
          <a:chOff x="0" y="0"/>
          <a:chExt cx="0" cy="0"/>
        </a:xfrm>
      </p:grpSpPr>
      <p:sp>
        <p:nvSpPr>
          <p:cNvPr id="748" name="Google Shape;748;p59"/>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9" name="Google Shape;749;p59"/>
          <p:cNvPicPr preferRelativeResize="0"/>
          <p:nvPr/>
        </p:nvPicPr>
        <p:blipFill>
          <a:blip r:embed="rId3">
            <a:alphaModFix/>
          </a:blip>
          <a:stretch>
            <a:fillRect/>
          </a:stretch>
        </p:blipFill>
        <p:spPr>
          <a:xfrm>
            <a:off x="146800" y="1338850"/>
            <a:ext cx="4148775" cy="3643851"/>
          </a:xfrm>
          <a:prstGeom prst="rect">
            <a:avLst/>
          </a:prstGeom>
          <a:noFill/>
          <a:ln>
            <a:noFill/>
          </a:ln>
        </p:spPr>
      </p:pic>
      <p:sp>
        <p:nvSpPr>
          <p:cNvPr id="750" name="Google Shape;750;p59"/>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sp>
        <p:nvSpPr>
          <p:cNvPr id="751" name="Google Shape;751;p59"/>
          <p:cNvSpPr/>
          <p:nvPr/>
        </p:nvSpPr>
        <p:spPr>
          <a:xfrm>
            <a:off x="4099700" y="1274675"/>
            <a:ext cx="49923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2" name="Google Shape;752;p59"/>
          <p:cNvPicPr preferRelativeResize="0"/>
          <p:nvPr/>
        </p:nvPicPr>
        <p:blipFill>
          <a:blip r:embed="rId4">
            <a:alphaModFix/>
          </a:blip>
          <a:stretch>
            <a:fillRect/>
          </a:stretch>
        </p:blipFill>
        <p:spPr>
          <a:xfrm>
            <a:off x="4452275" y="1338850"/>
            <a:ext cx="4548625" cy="3643851"/>
          </a:xfrm>
          <a:prstGeom prst="rect">
            <a:avLst/>
          </a:prstGeom>
          <a:noFill/>
          <a:ln>
            <a:noFill/>
          </a:ln>
        </p:spPr>
      </p:pic>
      <p:sp>
        <p:nvSpPr>
          <p:cNvPr id="753" name="Google Shape;753;p59"/>
          <p:cNvSpPr/>
          <p:nvPr/>
        </p:nvSpPr>
        <p:spPr>
          <a:xfrm>
            <a:off x="1519550" y="2573150"/>
            <a:ext cx="750000" cy="598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9"/>
          <p:cNvSpPr/>
          <p:nvPr/>
        </p:nvSpPr>
        <p:spPr>
          <a:xfrm>
            <a:off x="5863975" y="2573150"/>
            <a:ext cx="750000" cy="598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58" name="Shape 758"/>
        <p:cNvGrpSpPr/>
        <p:nvPr/>
      </p:nvGrpSpPr>
      <p:grpSpPr>
        <a:xfrm>
          <a:off x="0" y="0"/>
          <a:ext cx="0" cy="0"/>
          <a:chOff x="0" y="0"/>
          <a:chExt cx="0" cy="0"/>
        </a:xfrm>
      </p:grpSpPr>
      <p:sp>
        <p:nvSpPr>
          <p:cNvPr id="759" name="Google Shape;759;p60"/>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60"/>
          <p:cNvSpPr/>
          <p:nvPr/>
        </p:nvSpPr>
        <p:spPr>
          <a:xfrm>
            <a:off x="4077300" y="1274675"/>
            <a:ext cx="50148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1" name="Google Shape;761;p60"/>
          <p:cNvPicPr preferRelativeResize="0"/>
          <p:nvPr/>
        </p:nvPicPr>
        <p:blipFill>
          <a:blip r:embed="rId3">
            <a:alphaModFix/>
          </a:blip>
          <a:stretch>
            <a:fillRect/>
          </a:stretch>
        </p:blipFill>
        <p:spPr>
          <a:xfrm>
            <a:off x="146800" y="1338850"/>
            <a:ext cx="4148775" cy="3643851"/>
          </a:xfrm>
          <a:prstGeom prst="rect">
            <a:avLst/>
          </a:prstGeom>
          <a:noFill/>
          <a:ln>
            <a:noFill/>
          </a:ln>
        </p:spPr>
      </p:pic>
      <p:pic>
        <p:nvPicPr>
          <p:cNvPr id="762" name="Google Shape;762;p60"/>
          <p:cNvPicPr preferRelativeResize="0"/>
          <p:nvPr/>
        </p:nvPicPr>
        <p:blipFill>
          <a:blip r:embed="rId4">
            <a:alphaModFix/>
          </a:blip>
          <a:stretch>
            <a:fillRect/>
          </a:stretch>
        </p:blipFill>
        <p:spPr>
          <a:xfrm>
            <a:off x="4452275" y="1338850"/>
            <a:ext cx="4548625" cy="3643851"/>
          </a:xfrm>
          <a:prstGeom prst="rect">
            <a:avLst/>
          </a:prstGeom>
          <a:noFill/>
          <a:ln>
            <a:noFill/>
          </a:ln>
        </p:spPr>
      </p:pic>
      <p:sp>
        <p:nvSpPr>
          <p:cNvPr id="763" name="Google Shape;763;p60"/>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sp>
        <p:nvSpPr>
          <p:cNvPr id="764" name="Google Shape;764;p60"/>
          <p:cNvSpPr/>
          <p:nvPr/>
        </p:nvSpPr>
        <p:spPr>
          <a:xfrm>
            <a:off x="1491550" y="2388450"/>
            <a:ext cx="386200" cy="593275"/>
          </a:xfrm>
          <a:custGeom>
            <a:rect b="b" l="l" r="r" t="t"/>
            <a:pathLst>
              <a:path extrusionOk="0" h="23731" w="15448">
                <a:moveTo>
                  <a:pt x="15448" y="0"/>
                </a:moveTo>
                <a:cubicBezTo>
                  <a:pt x="15112" y="1119"/>
                  <a:pt x="14664" y="3880"/>
                  <a:pt x="13433" y="6716"/>
                </a:cubicBezTo>
                <a:cubicBezTo>
                  <a:pt x="12202" y="9552"/>
                  <a:pt x="10299" y="14179"/>
                  <a:pt x="8060" y="17015"/>
                </a:cubicBezTo>
                <a:cubicBezTo>
                  <a:pt x="5821" y="19851"/>
                  <a:pt x="1343" y="22612"/>
                  <a:pt x="0" y="23731"/>
                </a:cubicBezTo>
              </a:path>
            </a:pathLst>
          </a:custGeom>
          <a:noFill/>
          <a:ln cap="flat" cmpd="sng" w="28575">
            <a:solidFill>
              <a:srgbClr val="000000"/>
            </a:solidFill>
            <a:prstDash val="dash"/>
            <a:round/>
            <a:headEnd len="med" w="med" type="none"/>
            <a:tailEnd len="med" w="med" type="none"/>
          </a:ln>
        </p:spPr>
      </p:sp>
      <p:sp>
        <p:nvSpPr>
          <p:cNvPr id="765" name="Google Shape;765;p60"/>
          <p:cNvSpPr/>
          <p:nvPr/>
        </p:nvSpPr>
        <p:spPr>
          <a:xfrm>
            <a:off x="6063550" y="2388450"/>
            <a:ext cx="386200" cy="593275"/>
          </a:xfrm>
          <a:custGeom>
            <a:rect b="b" l="l" r="r" t="t"/>
            <a:pathLst>
              <a:path extrusionOk="0" h="23731" w="15448">
                <a:moveTo>
                  <a:pt x="15448" y="0"/>
                </a:moveTo>
                <a:cubicBezTo>
                  <a:pt x="15112" y="1119"/>
                  <a:pt x="14664" y="3880"/>
                  <a:pt x="13433" y="6716"/>
                </a:cubicBezTo>
                <a:cubicBezTo>
                  <a:pt x="12202" y="9552"/>
                  <a:pt x="10299" y="14179"/>
                  <a:pt x="8060" y="17015"/>
                </a:cubicBezTo>
                <a:cubicBezTo>
                  <a:pt x="5821" y="19851"/>
                  <a:pt x="1343" y="22612"/>
                  <a:pt x="0" y="23731"/>
                </a:cubicBezTo>
              </a:path>
            </a:pathLst>
          </a:custGeom>
          <a:noFill/>
          <a:ln cap="flat" cmpd="sng" w="28575">
            <a:solidFill>
              <a:srgbClr val="000000"/>
            </a:solidFill>
            <a:prstDash val="dash"/>
            <a:round/>
            <a:headEnd len="med" w="med" type="none"/>
            <a:tailEnd len="med" w="med" type="none"/>
          </a:ln>
        </p:spPr>
      </p:sp>
      <p:sp>
        <p:nvSpPr>
          <p:cNvPr id="766" name="Google Shape;766;p60"/>
          <p:cNvSpPr/>
          <p:nvPr/>
        </p:nvSpPr>
        <p:spPr>
          <a:xfrm>
            <a:off x="6103350" y="2729850"/>
            <a:ext cx="559700" cy="526125"/>
          </a:xfrm>
          <a:custGeom>
            <a:rect b="b" l="l" r="r" t="t"/>
            <a:pathLst>
              <a:path extrusionOk="0" h="21045" w="22388">
                <a:moveTo>
                  <a:pt x="0" y="14328"/>
                </a:moveTo>
                <a:lnTo>
                  <a:pt x="7388" y="6493"/>
                </a:lnTo>
                <a:lnTo>
                  <a:pt x="13657" y="0"/>
                </a:lnTo>
                <a:lnTo>
                  <a:pt x="22388" y="3135"/>
                </a:lnTo>
                <a:lnTo>
                  <a:pt x="21268" y="12090"/>
                </a:lnTo>
                <a:lnTo>
                  <a:pt x="15000" y="19477"/>
                </a:lnTo>
                <a:lnTo>
                  <a:pt x="5821" y="21045"/>
                </a:lnTo>
                <a:lnTo>
                  <a:pt x="672" y="17686"/>
                </a:lnTo>
                <a:close/>
              </a:path>
            </a:pathLst>
          </a:custGeom>
          <a:solidFill>
            <a:srgbClr val="F4CCCC">
              <a:alpha val="41110"/>
            </a:srgbClr>
          </a:solidFill>
          <a:ln cap="flat" cmpd="sng" w="9525">
            <a:solidFill>
              <a:srgbClr val="980000"/>
            </a:solidFill>
            <a:prstDash val="solid"/>
            <a:round/>
            <a:headEnd len="med" w="med" type="none"/>
            <a:tailEnd len="med" w="med" type="none"/>
          </a:ln>
        </p:spPr>
      </p:sp>
      <p:sp>
        <p:nvSpPr>
          <p:cNvPr id="767" name="Google Shape;767;p60"/>
          <p:cNvSpPr txBox="1"/>
          <p:nvPr/>
        </p:nvSpPr>
        <p:spPr>
          <a:xfrm>
            <a:off x="2809025" y="4224200"/>
            <a:ext cx="3926700" cy="459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Is there strong synoptic forcing for ascent?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1000"/>
                                        <p:tgtEl>
                                          <p:spTgt spid="7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71" name="Shape 771"/>
        <p:cNvGrpSpPr/>
        <p:nvPr/>
      </p:nvGrpSpPr>
      <p:grpSpPr>
        <a:xfrm>
          <a:off x="0" y="0"/>
          <a:ext cx="0" cy="0"/>
          <a:chOff x="0" y="0"/>
          <a:chExt cx="0" cy="0"/>
        </a:xfrm>
      </p:grpSpPr>
      <p:sp>
        <p:nvSpPr>
          <p:cNvPr id="772" name="Google Shape;772;p61"/>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61"/>
          <p:cNvSpPr/>
          <p:nvPr/>
        </p:nvSpPr>
        <p:spPr>
          <a:xfrm>
            <a:off x="4077300" y="1274675"/>
            <a:ext cx="50148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74" name="Google Shape;774;p61"/>
          <p:cNvPicPr preferRelativeResize="0"/>
          <p:nvPr/>
        </p:nvPicPr>
        <p:blipFill>
          <a:blip r:embed="rId3">
            <a:alphaModFix/>
          </a:blip>
          <a:stretch>
            <a:fillRect/>
          </a:stretch>
        </p:blipFill>
        <p:spPr>
          <a:xfrm>
            <a:off x="146800" y="1338850"/>
            <a:ext cx="4148775" cy="3643851"/>
          </a:xfrm>
          <a:prstGeom prst="rect">
            <a:avLst/>
          </a:prstGeom>
          <a:noFill/>
          <a:ln>
            <a:noFill/>
          </a:ln>
        </p:spPr>
      </p:pic>
      <p:pic>
        <p:nvPicPr>
          <p:cNvPr id="775" name="Google Shape;775;p61"/>
          <p:cNvPicPr preferRelativeResize="0"/>
          <p:nvPr/>
        </p:nvPicPr>
        <p:blipFill>
          <a:blip r:embed="rId4">
            <a:alphaModFix/>
          </a:blip>
          <a:stretch>
            <a:fillRect/>
          </a:stretch>
        </p:blipFill>
        <p:spPr>
          <a:xfrm>
            <a:off x="4452275" y="1338850"/>
            <a:ext cx="4548625" cy="3643851"/>
          </a:xfrm>
          <a:prstGeom prst="rect">
            <a:avLst/>
          </a:prstGeom>
          <a:noFill/>
          <a:ln>
            <a:noFill/>
          </a:ln>
        </p:spPr>
      </p:pic>
      <p:sp>
        <p:nvSpPr>
          <p:cNvPr id="776" name="Google Shape;776;p61"/>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sp>
        <p:nvSpPr>
          <p:cNvPr id="777" name="Google Shape;777;p61"/>
          <p:cNvSpPr/>
          <p:nvPr/>
        </p:nvSpPr>
        <p:spPr>
          <a:xfrm>
            <a:off x="1491550" y="2388450"/>
            <a:ext cx="386200" cy="593275"/>
          </a:xfrm>
          <a:custGeom>
            <a:rect b="b" l="l" r="r" t="t"/>
            <a:pathLst>
              <a:path extrusionOk="0" h="23731" w="15448">
                <a:moveTo>
                  <a:pt x="15448" y="0"/>
                </a:moveTo>
                <a:cubicBezTo>
                  <a:pt x="15112" y="1119"/>
                  <a:pt x="14664" y="3880"/>
                  <a:pt x="13433" y="6716"/>
                </a:cubicBezTo>
                <a:cubicBezTo>
                  <a:pt x="12202" y="9552"/>
                  <a:pt x="10299" y="14179"/>
                  <a:pt x="8060" y="17015"/>
                </a:cubicBezTo>
                <a:cubicBezTo>
                  <a:pt x="5821" y="19851"/>
                  <a:pt x="1343" y="22612"/>
                  <a:pt x="0" y="23731"/>
                </a:cubicBezTo>
              </a:path>
            </a:pathLst>
          </a:custGeom>
          <a:noFill/>
          <a:ln cap="flat" cmpd="sng" w="28575">
            <a:solidFill>
              <a:srgbClr val="000000"/>
            </a:solidFill>
            <a:prstDash val="dash"/>
            <a:round/>
            <a:headEnd len="med" w="med" type="none"/>
            <a:tailEnd len="med" w="med" type="none"/>
          </a:ln>
        </p:spPr>
      </p:sp>
      <p:sp>
        <p:nvSpPr>
          <p:cNvPr id="778" name="Google Shape;778;p61"/>
          <p:cNvSpPr/>
          <p:nvPr/>
        </p:nvSpPr>
        <p:spPr>
          <a:xfrm>
            <a:off x="6063550" y="2388450"/>
            <a:ext cx="386200" cy="593275"/>
          </a:xfrm>
          <a:custGeom>
            <a:rect b="b" l="l" r="r" t="t"/>
            <a:pathLst>
              <a:path extrusionOk="0" h="23731" w="15448">
                <a:moveTo>
                  <a:pt x="15448" y="0"/>
                </a:moveTo>
                <a:cubicBezTo>
                  <a:pt x="15112" y="1119"/>
                  <a:pt x="14664" y="3880"/>
                  <a:pt x="13433" y="6716"/>
                </a:cubicBezTo>
                <a:cubicBezTo>
                  <a:pt x="12202" y="9552"/>
                  <a:pt x="10299" y="14179"/>
                  <a:pt x="8060" y="17015"/>
                </a:cubicBezTo>
                <a:cubicBezTo>
                  <a:pt x="5821" y="19851"/>
                  <a:pt x="1343" y="22612"/>
                  <a:pt x="0" y="23731"/>
                </a:cubicBezTo>
              </a:path>
            </a:pathLst>
          </a:custGeom>
          <a:noFill/>
          <a:ln cap="flat" cmpd="sng" w="28575">
            <a:solidFill>
              <a:srgbClr val="000000"/>
            </a:solidFill>
            <a:prstDash val="dash"/>
            <a:round/>
            <a:headEnd len="med" w="med" type="none"/>
            <a:tailEnd len="med" w="med" type="none"/>
          </a:ln>
        </p:spPr>
      </p:sp>
      <p:sp>
        <p:nvSpPr>
          <p:cNvPr id="779" name="Google Shape;779;p61"/>
          <p:cNvSpPr/>
          <p:nvPr/>
        </p:nvSpPr>
        <p:spPr>
          <a:xfrm>
            <a:off x="6103350" y="2729850"/>
            <a:ext cx="559700" cy="526125"/>
          </a:xfrm>
          <a:custGeom>
            <a:rect b="b" l="l" r="r" t="t"/>
            <a:pathLst>
              <a:path extrusionOk="0" h="21045" w="22388">
                <a:moveTo>
                  <a:pt x="0" y="14328"/>
                </a:moveTo>
                <a:lnTo>
                  <a:pt x="7388" y="6493"/>
                </a:lnTo>
                <a:lnTo>
                  <a:pt x="13657" y="0"/>
                </a:lnTo>
                <a:lnTo>
                  <a:pt x="22388" y="3135"/>
                </a:lnTo>
                <a:lnTo>
                  <a:pt x="21268" y="12090"/>
                </a:lnTo>
                <a:lnTo>
                  <a:pt x="15000" y="19477"/>
                </a:lnTo>
                <a:lnTo>
                  <a:pt x="5821" y="21045"/>
                </a:lnTo>
                <a:lnTo>
                  <a:pt x="672" y="17686"/>
                </a:lnTo>
                <a:close/>
              </a:path>
            </a:pathLst>
          </a:custGeom>
          <a:solidFill>
            <a:srgbClr val="F4CCCC">
              <a:alpha val="41110"/>
            </a:srgbClr>
          </a:solidFill>
          <a:ln cap="flat" cmpd="sng" w="9525">
            <a:solidFill>
              <a:srgbClr val="980000"/>
            </a:solidFill>
            <a:prstDash val="solid"/>
            <a:round/>
            <a:headEnd len="med" w="med" type="none"/>
            <a:tailEnd len="med" w="med" type="none"/>
          </a:ln>
        </p:spPr>
      </p:sp>
      <p:sp>
        <p:nvSpPr>
          <p:cNvPr id="780" name="Google Shape;780;p61"/>
          <p:cNvSpPr txBox="1"/>
          <p:nvPr/>
        </p:nvSpPr>
        <p:spPr>
          <a:xfrm>
            <a:off x="2809025" y="4224200"/>
            <a:ext cx="3926700" cy="459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How would you characterize the flow?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1000"/>
                                        <p:tgtEl>
                                          <p:spTgt spid="7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84" name="Shape 784"/>
        <p:cNvGrpSpPr/>
        <p:nvPr/>
      </p:nvGrpSpPr>
      <p:grpSpPr>
        <a:xfrm>
          <a:off x="0" y="0"/>
          <a:ext cx="0" cy="0"/>
          <a:chOff x="0" y="0"/>
          <a:chExt cx="0" cy="0"/>
        </a:xfrm>
      </p:grpSpPr>
      <p:sp>
        <p:nvSpPr>
          <p:cNvPr id="785" name="Google Shape;785;p62"/>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62"/>
          <p:cNvSpPr/>
          <p:nvPr/>
        </p:nvSpPr>
        <p:spPr>
          <a:xfrm>
            <a:off x="4077300" y="1274675"/>
            <a:ext cx="50148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62"/>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pic>
        <p:nvPicPr>
          <p:cNvPr id="788" name="Google Shape;788;p62"/>
          <p:cNvPicPr preferRelativeResize="0"/>
          <p:nvPr/>
        </p:nvPicPr>
        <p:blipFill>
          <a:blip r:embed="rId3">
            <a:alphaModFix/>
          </a:blip>
          <a:stretch>
            <a:fillRect/>
          </a:stretch>
        </p:blipFill>
        <p:spPr>
          <a:xfrm>
            <a:off x="133400" y="1338850"/>
            <a:ext cx="4242400" cy="3643851"/>
          </a:xfrm>
          <a:prstGeom prst="rect">
            <a:avLst/>
          </a:prstGeom>
          <a:noFill/>
          <a:ln>
            <a:noFill/>
          </a:ln>
        </p:spPr>
      </p:pic>
      <p:pic>
        <p:nvPicPr>
          <p:cNvPr id="789" name="Google Shape;789;p62"/>
          <p:cNvPicPr preferRelativeResize="0"/>
          <p:nvPr/>
        </p:nvPicPr>
        <p:blipFill>
          <a:blip r:embed="rId4">
            <a:alphaModFix/>
          </a:blip>
          <a:stretch>
            <a:fillRect/>
          </a:stretch>
        </p:blipFill>
        <p:spPr>
          <a:xfrm>
            <a:off x="4426175" y="1457925"/>
            <a:ext cx="4540925" cy="3405699"/>
          </a:xfrm>
          <a:prstGeom prst="rect">
            <a:avLst/>
          </a:prstGeom>
          <a:noFill/>
          <a:ln>
            <a:noFill/>
          </a:ln>
        </p:spPr>
      </p:pic>
      <p:sp>
        <p:nvSpPr>
          <p:cNvPr id="790" name="Google Shape;790;p62"/>
          <p:cNvSpPr/>
          <p:nvPr/>
        </p:nvSpPr>
        <p:spPr>
          <a:xfrm>
            <a:off x="1502750" y="2024650"/>
            <a:ext cx="1483175" cy="904475"/>
          </a:xfrm>
          <a:custGeom>
            <a:rect b="b" l="l" r="r" t="t"/>
            <a:pathLst>
              <a:path extrusionOk="0" h="36179" w="59327">
                <a:moveTo>
                  <a:pt x="59327" y="0"/>
                </a:moveTo>
                <a:cubicBezTo>
                  <a:pt x="58581" y="2164"/>
                  <a:pt x="57200" y="8619"/>
                  <a:pt x="54849" y="12985"/>
                </a:cubicBezTo>
                <a:cubicBezTo>
                  <a:pt x="52498" y="17351"/>
                  <a:pt x="49215" y="22388"/>
                  <a:pt x="45223" y="26194"/>
                </a:cubicBezTo>
                <a:cubicBezTo>
                  <a:pt x="41231" y="30000"/>
                  <a:pt x="36380" y="34701"/>
                  <a:pt x="30895" y="35820"/>
                </a:cubicBezTo>
                <a:cubicBezTo>
                  <a:pt x="25410" y="36939"/>
                  <a:pt x="16455" y="35298"/>
                  <a:pt x="12313" y="32910"/>
                </a:cubicBezTo>
                <a:cubicBezTo>
                  <a:pt x="8171" y="30522"/>
                  <a:pt x="8097" y="24664"/>
                  <a:pt x="6045" y="21492"/>
                </a:cubicBezTo>
                <a:cubicBezTo>
                  <a:pt x="3993" y="18321"/>
                  <a:pt x="1008" y="15150"/>
                  <a:pt x="0" y="13881"/>
                </a:cubicBezTo>
              </a:path>
            </a:pathLst>
          </a:custGeom>
          <a:noFill/>
          <a:ln cap="flat" cmpd="sng" w="19050">
            <a:solidFill>
              <a:srgbClr val="0000FF"/>
            </a:solidFill>
            <a:prstDash val="solid"/>
            <a:round/>
            <a:headEnd len="med" w="med" type="none"/>
            <a:tailEnd len="med" w="med" type="none"/>
          </a:ln>
        </p:spPr>
      </p:sp>
      <p:sp>
        <p:nvSpPr>
          <p:cNvPr id="791" name="Google Shape;791;p62"/>
          <p:cNvSpPr txBox="1"/>
          <p:nvPr/>
        </p:nvSpPr>
        <p:spPr>
          <a:xfrm>
            <a:off x="1502750" y="2874100"/>
            <a:ext cx="30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L</a:t>
            </a:r>
            <a:endParaRPr b="1" sz="2200"/>
          </a:p>
        </p:txBody>
      </p:sp>
      <p:sp>
        <p:nvSpPr>
          <p:cNvPr id="792" name="Google Shape;792;p62"/>
          <p:cNvSpPr txBox="1"/>
          <p:nvPr/>
        </p:nvSpPr>
        <p:spPr>
          <a:xfrm>
            <a:off x="2625200" y="4138975"/>
            <a:ext cx="44640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Is there local/mesoscale forcing for ascent?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1000"/>
                                        <p:tgtEl>
                                          <p:spTgt spid="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796" name="Shape 796"/>
        <p:cNvGrpSpPr/>
        <p:nvPr/>
      </p:nvGrpSpPr>
      <p:grpSpPr>
        <a:xfrm>
          <a:off x="0" y="0"/>
          <a:ext cx="0" cy="0"/>
          <a:chOff x="0" y="0"/>
          <a:chExt cx="0" cy="0"/>
        </a:xfrm>
      </p:grpSpPr>
      <p:sp>
        <p:nvSpPr>
          <p:cNvPr id="797" name="Google Shape;797;p63"/>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3"/>
          <p:cNvSpPr/>
          <p:nvPr/>
        </p:nvSpPr>
        <p:spPr>
          <a:xfrm>
            <a:off x="4077300" y="1274675"/>
            <a:ext cx="50148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3"/>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pic>
        <p:nvPicPr>
          <p:cNvPr id="800" name="Google Shape;800;p63"/>
          <p:cNvPicPr preferRelativeResize="0"/>
          <p:nvPr/>
        </p:nvPicPr>
        <p:blipFill>
          <a:blip r:embed="rId3">
            <a:alphaModFix/>
          </a:blip>
          <a:stretch>
            <a:fillRect/>
          </a:stretch>
        </p:blipFill>
        <p:spPr>
          <a:xfrm>
            <a:off x="133400" y="1338850"/>
            <a:ext cx="4242400" cy="3643851"/>
          </a:xfrm>
          <a:prstGeom prst="rect">
            <a:avLst/>
          </a:prstGeom>
          <a:noFill/>
          <a:ln>
            <a:noFill/>
          </a:ln>
        </p:spPr>
      </p:pic>
      <p:pic>
        <p:nvPicPr>
          <p:cNvPr id="801" name="Google Shape;801;p63"/>
          <p:cNvPicPr preferRelativeResize="0"/>
          <p:nvPr/>
        </p:nvPicPr>
        <p:blipFill>
          <a:blip r:embed="rId4">
            <a:alphaModFix/>
          </a:blip>
          <a:stretch>
            <a:fillRect/>
          </a:stretch>
        </p:blipFill>
        <p:spPr>
          <a:xfrm>
            <a:off x="4426175" y="1457925"/>
            <a:ext cx="4540925" cy="3405699"/>
          </a:xfrm>
          <a:prstGeom prst="rect">
            <a:avLst/>
          </a:prstGeom>
          <a:noFill/>
          <a:ln>
            <a:noFill/>
          </a:ln>
        </p:spPr>
      </p:pic>
      <p:sp>
        <p:nvSpPr>
          <p:cNvPr id="802" name="Google Shape;802;p63"/>
          <p:cNvSpPr txBox="1"/>
          <p:nvPr/>
        </p:nvSpPr>
        <p:spPr>
          <a:xfrm>
            <a:off x="1502750" y="2874100"/>
            <a:ext cx="30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L</a:t>
            </a:r>
            <a:endParaRPr b="1" sz="2200"/>
          </a:p>
        </p:txBody>
      </p:sp>
      <p:sp>
        <p:nvSpPr>
          <p:cNvPr id="803" name="Google Shape;803;p63"/>
          <p:cNvSpPr txBox="1"/>
          <p:nvPr/>
        </p:nvSpPr>
        <p:spPr>
          <a:xfrm>
            <a:off x="2625200" y="4138975"/>
            <a:ext cx="44640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How would you characterize the instability? </a:t>
            </a:r>
            <a:endParaRPr/>
          </a:p>
        </p:txBody>
      </p:sp>
      <p:sp>
        <p:nvSpPr>
          <p:cNvPr id="804" name="Google Shape;804;p63"/>
          <p:cNvSpPr/>
          <p:nvPr/>
        </p:nvSpPr>
        <p:spPr>
          <a:xfrm>
            <a:off x="1502750" y="2024650"/>
            <a:ext cx="1483175" cy="904475"/>
          </a:xfrm>
          <a:custGeom>
            <a:rect b="b" l="l" r="r" t="t"/>
            <a:pathLst>
              <a:path extrusionOk="0" h="36179" w="59327">
                <a:moveTo>
                  <a:pt x="59327" y="0"/>
                </a:moveTo>
                <a:cubicBezTo>
                  <a:pt x="58581" y="2164"/>
                  <a:pt x="57200" y="8619"/>
                  <a:pt x="54849" y="12985"/>
                </a:cubicBezTo>
                <a:cubicBezTo>
                  <a:pt x="52498" y="17351"/>
                  <a:pt x="49215" y="22388"/>
                  <a:pt x="45223" y="26194"/>
                </a:cubicBezTo>
                <a:cubicBezTo>
                  <a:pt x="41231" y="30000"/>
                  <a:pt x="36380" y="34701"/>
                  <a:pt x="30895" y="35820"/>
                </a:cubicBezTo>
                <a:cubicBezTo>
                  <a:pt x="25410" y="36939"/>
                  <a:pt x="16455" y="35298"/>
                  <a:pt x="12313" y="32910"/>
                </a:cubicBezTo>
                <a:cubicBezTo>
                  <a:pt x="8171" y="30522"/>
                  <a:pt x="8097" y="24664"/>
                  <a:pt x="6045" y="21492"/>
                </a:cubicBezTo>
                <a:cubicBezTo>
                  <a:pt x="3993" y="18321"/>
                  <a:pt x="1008" y="15150"/>
                  <a:pt x="0" y="13881"/>
                </a:cubicBezTo>
              </a:path>
            </a:pathLst>
          </a:custGeom>
          <a:noFill/>
          <a:ln cap="flat" cmpd="sng" w="19050">
            <a:solidFill>
              <a:srgbClr val="0000FF"/>
            </a:solidFill>
            <a:prstDash val="solid"/>
            <a:round/>
            <a:headEnd len="med" w="med" type="none"/>
            <a:tailEnd len="med" w="med" type="none"/>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08" name="Shape 808"/>
        <p:cNvGrpSpPr/>
        <p:nvPr/>
      </p:nvGrpSpPr>
      <p:grpSpPr>
        <a:xfrm>
          <a:off x="0" y="0"/>
          <a:ext cx="0" cy="0"/>
          <a:chOff x="0" y="0"/>
          <a:chExt cx="0" cy="0"/>
        </a:xfrm>
      </p:grpSpPr>
      <p:sp>
        <p:nvSpPr>
          <p:cNvPr id="809" name="Google Shape;809;p64"/>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4"/>
          <p:cNvSpPr/>
          <p:nvPr/>
        </p:nvSpPr>
        <p:spPr>
          <a:xfrm>
            <a:off x="4077300" y="1274675"/>
            <a:ext cx="50148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4"/>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pic>
        <p:nvPicPr>
          <p:cNvPr id="812" name="Google Shape;812;p64"/>
          <p:cNvPicPr preferRelativeResize="0"/>
          <p:nvPr/>
        </p:nvPicPr>
        <p:blipFill>
          <a:blip r:embed="rId3">
            <a:alphaModFix/>
          </a:blip>
          <a:stretch>
            <a:fillRect/>
          </a:stretch>
        </p:blipFill>
        <p:spPr>
          <a:xfrm>
            <a:off x="133400" y="1338850"/>
            <a:ext cx="4242400" cy="3643851"/>
          </a:xfrm>
          <a:prstGeom prst="rect">
            <a:avLst/>
          </a:prstGeom>
          <a:noFill/>
          <a:ln>
            <a:noFill/>
          </a:ln>
        </p:spPr>
      </p:pic>
      <p:pic>
        <p:nvPicPr>
          <p:cNvPr id="813" name="Google Shape;813;p64"/>
          <p:cNvPicPr preferRelativeResize="0"/>
          <p:nvPr/>
        </p:nvPicPr>
        <p:blipFill>
          <a:blip r:embed="rId4">
            <a:alphaModFix/>
          </a:blip>
          <a:stretch>
            <a:fillRect/>
          </a:stretch>
        </p:blipFill>
        <p:spPr>
          <a:xfrm>
            <a:off x="4426175" y="1457925"/>
            <a:ext cx="4540925" cy="3405699"/>
          </a:xfrm>
          <a:prstGeom prst="rect">
            <a:avLst/>
          </a:prstGeom>
          <a:noFill/>
          <a:ln>
            <a:noFill/>
          </a:ln>
        </p:spPr>
      </p:pic>
      <p:sp>
        <p:nvSpPr>
          <p:cNvPr id="814" name="Google Shape;814;p64"/>
          <p:cNvSpPr txBox="1"/>
          <p:nvPr/>
        </p:nvSpPr>
        <p:spPr>
          <a:xfrm>
            <a:off x="1502750" y="2874100"/>
            <a:ext cx="30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L</a:t>
            </a:r>
            <a:endParaRPr b="1" sz="2200"/>
          </a:p>
        </p:txBody>
      </p:sp>
      <p:sp>
        <p:nvSpPr>
          <p:cNvPr id="815" name="Google Shape;815;p64"/>
          <p:cNvSpPr txBox="1"/>
          <p:nvPr/>
        </p:nvSpPr>
        <p:spPr>
          <a:xfrm>
            <a:off x="1720625" y="4138975"/>
            <a:ext cx="58935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What does the thermal ridge at 850 mb say about potential capping? </a:t>
            </a:r>
            <a:endParaRPr/>
          </a:p>
        </p:txBody>
      </p:sp>
      <p:sp>
        <p:nvSpPr>
          <p:cNvPr id="816" name="Google Shape;816;p64"/>
          <p:cNvSpPr/>
          <p:nvPr/>
        </p:nvSpPr>
        <p:spPr>
          <a:xfrm>
            <a:off x="1804975" y="2869775"/>
            <a:ext cx="699625" cy="285450"/>
          </a:xfrm>
          <a:custGeom>
            <a:rect b="b" l="l" r="r" t="t"/>
            <a:pathLst>
              <a:path extrusionOk="0" h="11418" w="27985">
                <a:moveTo>
                  <a:pt x="0" y="11418"/>
                </a:moveTo>
                <a:cubicBezTo>
                  <a:pt x="1455" y="10821"/>
                  <a:pt x="6156" y="8732"/>
                  <a:pt x="8731" y="7836"/>
                </a:cubicBezTo>
                <a:cubicBezTo>
                  <a:pt x="11306" y="6941"/>
                  <a:pt x="13209" y="6567"/>
                  <a:pt x="15448" y="6045"/>
                </a:cubicBezTo>
                <a:cubicBezTo>
                  <a:pt x="17687" y="5523"/>
                  <a:pt x="20075" y="5710"/>
                  <a:pt x="22164" y="4702"/>
                </a:cubicBezTo>
                <a:cubicBezTo>
                  <a:pt x="24254" y="3695"/>
                  <a:pt x="27015" y="784"/>
                  <a:pt x="27985" y="0"/>
                </a:cubicBezTo>
              </a:path>
            </a:pathLst>
          </a:custGeom>
          <a:noFill/>
          <a:ln cap="flat" cmpd="sng" w="38100">
            <a:solidFill>
              <a:srgbClr val="FF0000"/>
            </a:solidFill>
            <a:prstDash val="lgDash"/>
            <a:round/>
            <a:headEnd len="med" w="med" type="none"/>
            <a:tailEnd len="med" w="med" type="none"/>
          </a:ln>
        </p:spPr>
      </p:sp>
      <p:sp>
        <p:nvSpPr>
          <p:cNvPr id="817" name="Google Shape;817;p64"/>
          <p:cNvSpPr/>
          <p:nvPr/>
        </p:nvSpPr>
        <p:spPr>
          <a:xfrm>
            <a:off x="6015350" y="2725550"/>
            <a:ext cx="750000" cy="598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4"/>
          <p:cNvSpPr/>
          <p:nvPr/>
        </p:nvSpPr>
        <p:spPr>
          <a:xfrm>
            <a:off x="1502750" y="2024650"/>
            <a:ext cx="1483175" cy="904475"/>
          </a:xfrm>
          <a:custGeom>
            <a:rect b="b" l="l" r="r" t="t"/>
            <a:pathLst>
              <a:path extrusionOk="0" h="36179" w="59327">
                <a:moveTo>
                  <a:pt x="59327" y="0"/>
                </a:moveTo>
                <a:cubicBezTo>
                  <a:pt x="58581" y="2164"/>
                  <a:pt x="57200" y="8619"/>
                  <a:pt x="54849" y="12985"/>
                </a:cubicBezTo>
                <a:cubicBezTo>
                  <a:pt x="52498" y="17351"/>
                  <a:pt x="49215" y="22388"/>
                  <a:pt x="45223" y="26194"/>
                </a:cubicBezTo>
                <a:cubicBezTo>
                  <a:pt x="41231" y="30000"/>
                  <a:pt x="36380" y="34701"/>
                  <a:pt x="30895" y="35820"/>
                </a:cubicBezTo>
                <a:cubicBezTo>
                  <a:pt x="25410" y="36939"/>
                  <a:pt x="16455" y="35298"/>
                  <a:pt x="12313" y="32910"/>
                </a:cubicBezTo>
                <a:cubicBezTo>
                  <a:pt x="8171" y="30522"/>
                  <a:pt x="8097" y="24664"/>
                  <a:pt x="6045" y="21492"/>
                </a:cubicBezTo>
                <a:cubicBezTo>
                  <a:pt x="3993" y="18321"/>
                  <a:pt x="1008" y="15150"/>
                  <a:pt x="0" y="13881"/>
                </a:cubicBezTo>
              </a:path>
            </a:pathLst>
          </a:custGeom>
          <a:noFill/>
          <a:ln cap="flat" cmpd="sng" w="19050">
            <a:solidFill>
              <a:srgbClr val="0000FF"/>
            </a:solidFill>
            <a:prstDash val="solid"/>
            <a:round/>
            <a:headEnd len="med" w="med" type="none"/>
            <a:tailEnd len="med" w="med" type="none"/>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37" name="Shape 137"/>
        <p:cNvGrpSpPr/>
        <p:nvPr/>
      </p:nvGrpSpPr>
      <p:grpSpPr>
        <a:xfrm>
          <a:off x="0" y="0"/>
          <a:ext cx="0" cy="0"/>
          <a:chOff x="0" y="0"/>
          <a:chExt cx="0" cy="0"/>
        </a:xfrm>
      </p:grpSpPr>
      <p:cxnSp>
        <p:nvCxnSpPr>
          <p:cNvPr id="138" name="Google Shape;138;p29"/>
          <p:cNvCxnSpPr/>
          <p:nvPr/>
        </p:nvCxnSpPr>
        <p:spPr>
          <a:xfrm flipH="1" rot="10800000">
            <a:off x="607250" y="3195325"/>
            <a:ext cx="8305800" cy="11100"/>
          </a:xfrm>
          <a:prstGeom prst="straightConnector1">
            <a:avLst/>
          </a:prstGeom>
          <a:noFill/>
          <a:ln cap="flat" cmpd="sng" w="76200">
            <a:solidFill>
              <a:srgbClr val="FFFFFF"/>
            </a:solidFill>
            <a:prstDash val="solid"/>
            <a:round/>
            <a:headEnd len="med" w="med" type="none"/>
            <a:tailEnd len="med" w="med" type="stealth"/>
          </a:ln>
        </p:spPr>
      </p:cxnSp>
      <p:cxnSp>
        <p:nvCxnSpPr>
          <p:cNvPr id="139" name="Google Shape;139;p29"/>
          <p:cNvCxnSpPr/>
          <p:nvPr/>
        </p:nvCxnSpPr>
        <p:spPr>
          <a:xfrm rot="10800000">
            <a:off x="1064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40" name="Google Shape;140;p29"/>
          <p:cNvSpPr txBox="1"/>
          <p:nvPr>
            <p:ph idx="4294967295" type="subTitle"/>
          </p:nvPr>
        </p:nvSpPr>
        <p:spPr>
          <a:xfrm>
            <a:off x="195900" y="18602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Outlooks </a:t>
            </a:r>
            <a:endParaRPr>
              <a:solidFill>
                <a:srgbClr val="FFFFFF"/>
              </a:solidFill>
            </a:endParaRPr>
          </a:p>
          <a:p>
            <a:pPr indent="0" lvl="0" marL="0" rtl="0" algn="ctr">
              <a:spcBef>
                <a:spcPts val="1200"/>
              </a:spcBef>
              <a:spcAft>
                <a:spcPts val="1200"/>
              </a:spcAft>
              <a:buNone/>
            </a:pPr>
            <a:r>
              <a:rPr lang="en">
                <a:solidFill>
                  <a:srgbClr val="FFFFFF"/>
                </a:solidFill>
              </a:rPr>
              <a:t>Synoptic Scale</a:t>
            </a:r>
            <a:endParaRPr>
              <a:solidFill>
                <a:srgbClr val="FFFFFF"/>
              </a:solidFill>
            </a:endParaRPr>
          </a:p>
        </p:txBody>
      </p:sp>
      <p:sp>
        <p:nvSpPr>
          <p:cNvPr id="141" name="Google Shape;141;p29"/>
          <p:cNvSpPr txBox="1"/>
          <p:nvPr>
            <p:ph idx="4294967295" type="subTitle"/>
          </p:nvPr>
        </p:nvSpPr>
        <p:spPr>
          <a:xfrm>
            <a:off x="195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1-8 Days</a:t>
            </a:r>
            <a:endParaRPr>
              <a:solidFill>
                <a:srgbClr val="FFFFFF"/>
              </a:solidFill>
            </a:endParaRPr>
          </a:p>
        </p:txBody>
      </p:sp>
      <p:cxnSp>
        <p:nvCxnSpPr>
          <p:cNvPr id="142" name="Google Shape;142;p29"/>
          <p:cNvCxnSpPr/>
          <p:nvPr/>
        </p:nvCxnSpPr>
        <p:spPr>
          <a:xfrm rot="10800000">
            <a:off x="32742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43" name="Google Shape;143;p29"/>
          <p:cNvSpPr txBox="1"/>
          <p:nvPr>
            <p:ph idx="4294967295" type="subTitle"/>
          </p:nvPr>
        </p:nvSpPr>
        <p:spPr>
          <a:xfrm>
            <a:off x="22533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Watches </a:t>
            </a:r>
            <a:endParaRPr>
              <a:solidFill>
                <a:srgbClr val="FFFFFF"/>
              </a:solidFill>
            </a:endParaRPr>
          </a:p>
          <a:p>
            <a:pPr indent="0" lvl="0" marL="0" rtl="0" algn="ctr">
              <a:spcBef>
                <a:spcPts val="1200"/>
              </a:spcBef>
              <a:spcAft>
                <a:spcPts val="1200"/>
              </a:spcAft>
              <a:buNone/>
            </a:pPr>
            <a:r>
              <a:rPr lang="en">
                <a:solidFill>
                  <a:srgbClr val="FFFFFF"/>
                </a:solidFill>
              </a:rPr>
              <a:t>Meso-Alpha Scale</a:t>
            </a:r>
            <a:endParaRPr>
              <a:solidFill>
                <a:srgbClr val="FFFFFF"/>
              </a:solidFill>
            </a:endParaRPr>
          </a:p>
        </p:txBody>
      </p:sp>
      <p:sp>
        <p:nvSpPr>
          <p:cNvPr id="144" name="Google Shape;144;p29"/>
          <p:cNvSpPr txBox="1"/>
          <p:nvPr>
            <p:ph idx="4294967295" type="subTitle"/>
          </p:nvPr>
        </p:nvSpPr>
        <p:spPr>
          <a:xfrm>
            <a:off x="24057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1-4 Hours</a:t>
            </a:r>
            <a:endParaRPr>
              <a:solidFill>
                <a:srgbClr val="FFFFFF"/>
              </a:solidFill>
            </a:endParaRPr>
          </a:p>
        </p:txBody>
      </p:sp>
      <p:cxnSp>
        <p:nvCxnSpPr>
          <p:cNvPr id="145" name="Google Shape;145;p29"/>
          <p:cNvCxnSpPr/>
          <p:nvPr/>
        </p:nvCxnSpPr>
        <p:spPr>
          <a:xfrm rot="10800000">
            <a:off x="7541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46" name="Google Shape;146;p29"/>
          <p:cNvSpPr txBox="1"/>
          <p:nvPr>
            <p:ph idx="4294967295" type="subTitle"/>
          </p:nvPr>
        </p:nvSpPr>
        <p:spPr>
          <a:xfrm>
            <a:off x="65205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Warnings </a:t>
            </a:r>
            <a:endParaRPr>
              <a:solidFill>
                <a:srgbClr val="FFFFFF"/>
              </a:solidFill>
            </a:endParaRPr>
          </a:p>
          <a:p>
            <a:pPr indent="0" lvl="0" marL="0" rtl="0" algn="ctr">
              <a:spcBef>
                <a:spcPts val="1200"/>
              </a:spcBef>
              <a:spcAft>
                <a:spcPts val="1200"/>
              </a:spcAft>
              <a:buNone/>
            </a:pPr>
            <a:r>
              <a:rPr lang="en">
                <a:solidFill>
                  <a:srgbClr val="FFFFFF"/>
                </a:solidFill>
              </a:rPr>
              <a:t>Storm Scale</a:t>
            </a:r>
            <a:endParaRPr>
              <a:solidFill>
                <a:srgbClr val="FFFFFF"/>
              </a:solidFill>
            </a:endParaRPr>
          </a:p>
        </p:txBody>
      </p:sp>
      <p:sp>
        <p:nvSpPr>
          <p:cNvPr id="147" name="Google Shape;147;p29"/>
          <p:cNvSpPr txBox="1"/>
          <p:nvPr>
            <p:ph idx="4294967295" type="subTitle"/>
          </p:nvPr>
        </p:nvSpPr>
        <p:spPr>
          <a:xfrm>
            <a:off x="6672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30-60 minutes</a:t>
            </a:r>
            <a:endParaRPr>
              <a:solidFill>
                <a:srgbClr val="FFFFFF"/>
              </a:solidFill>
            </a:endParaRPr>
          </a:p>
        </p:txBody>
      </p:sp>
      <p:pic>
        <p:nvPicPr>
          <p:cNvPr id="148" name="Google Shape;148;p29"/>
          <p:cNvPicPr preferRelativeResize="0"/>
          <p:nvPr/>
        </p:nvPicPr>
        <p:blipFill>
          <a:blip r:embed="rId3">
            <a:alphaModFix/>
          </a:blip>
          <a:stretch>
            <a:fillRect/>
          </a:stretch>
        </p:blipFill>
        <p:spPr>
          <a:xfrm>
            <a:off x="2475525" y="377050"/>
            <a:ext cx="1644076" cy="1437406"/>
          </a:xfrm>
          <a:prstGeom prst="rect">
            <a:avLst/>
          </a:prstGeom>
          <a:noFill/>
          <a:ln>
            <a:noFill/>
          </a:ln>
        </p:spPr>
      </p:pic>
      <p:pic>
        <p:nvPicPr>
          <p:cNvPr id="149" name="Google Shape;149;p29"/>
          <p:cNvPicPr preferRelativeResize="0"/>
          <p:nvPr/>
        </p:nvPicPr>
        <p:blipFill rotWithShape="1">
          <a:blip r:embed="rId4">
            <a:alphaModFix/>
          </a:blip>
          <a:srcRect b="14359" l="42442" r="0" t="19406"/>
          <a:stretch/>
        </p:blipFill>
        <p:spPr>
          <a:xfrm>
            <a:off x="297151" y="413300"/>
            <a:ext cx="1745575" cy="1364900"/>
          </a:xfrm>
          <a:prstGeom prst="rect">
            <a:avLst/>
          </a:prstGeom>
          <a:noFill/>
          <a:ln cap="flat" cmpd="sng" w="19050">
            <a:solidFill>
              <a:srgbClr val="000000"/>
            </a:solidFill>
            <a:prstDash val="solid"/>
            <a:round/>
            <a:headEnd len="sm" w="sm" type="none"/>
            <a:tailEnd len="sm" w="sm" type="none"/>
          </a:ln>
        </p:spPr>
      </p:pic>
      <p:pic>
        <p:nvPicPr>
          <p:cNvPr descr="Severe Thunderstorm Warning issued for much of New River ..." id="150" name="Google Shape;150;p29"/>
          <p:cNvPicPr preferRelativeResize="0"/>
          <p:nvPr/>
        </p:nvPicPr>
        <p:blipFill rotWithShape="1">
          <a:blip r:embed="rId5">
            <a:alphaModFix/>
          </a:blip>
          <a:srcRect b="0" l="15565" r="15254" t="0"/>
          <a:stretch/>
        </p:blipFill>
        <p:spPr>
          <a:xfrm>
            <a:off x="6684500" y="377051"/>
            <a:ext cx="1713900" cy="1393548"/>
          </a:xfrm>
          <a:prstGeom prst="rect">
            <a:avLst/>
          </a:prstGeom>
          <a:noFill/>
          <a:ln>
            <a:noFill/>
          </a:ln>
        </p:spPr>
      </p:pic>
      <p:sp>
        <p:nvSpPr>
          <p:cNvPr id="151" name="Google Shape;151;p29"/>
          <p:cNvSpPr/>
          <p:nvPr/>
        </p:nvSpPr>
        <p:spPr>
          <a:xfrm rot="5400000">
            <a:off x="5241575" y="2112550"/>
            <a:ext cx="416700" cy="4273200"/>
          </a:xfrm>
          <a:prstGeom prst="rightBrace">
            <a:avLst>
              <a:gd fmla="val 50000" name="adj1"/>
              <a:gd fmla="val 50000" name="adj2"/>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9"/>
          <p:cNvSpPr txBox="1"/>
          <p:nvPr>
            <p:ph idx="4294967295" type="subTitle"/>
          </p:nvPr>
        </p:nvSpPr>
        <p:spPr>
          <a:xfrm>
            <a:off x="4093625" y="4498850"/>
            <a:ext cx="27126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Watch - Warning Gap!</a:t>
            </a:r>
            <a:endParaRPr>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22" name="Shape 822"/>
        <p:cNvGrpSpPr/>
        <p:nvPr/>
      </p:nvGrpSpPr>
      <p:grpSpPr>
        <a:xfrm>
          <a:off x="0" y="0"/>
          <a:ext cx="0" cy="0"/>
          <a:chOff x="0" y="0"/>
          <a:chExt cx="0" cy="0"/>
        </a:xfrm>
      </p:grpSpPr>
      <p:sp>
        <p:nvSpPr>
          <p:cNvPr id="823" name="Google Shape;823;p65"/>
          <p:cNvSpPr/>
          <p:nvPr/>
        </p:nvSpPr>
        <p:spPr>
          <a:xfrm>
            <a:off x="114750" y="163050"/>
            <a:ext cx="8848500" cy="4824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4" name="Google Shape;824;p65"/>
          <p:cNvPicPr preferRelativeResize="0"/>
          <p:nvPr/>
        </p:nvPicPr>
        <p:blipFill>
          <a:blip r:embed="rId3">
            <a:alphaModFix/>
          </a:blip>
          <a:stretch>
            <a:fillRect/>
          </a:stretch>
        </p:blipFill>
        <p:spPr>
          <a:xfrm>
            <a:off x="454550" y="239250"/>
            <a:ext cx="8340900" cy="5083350"/>
          </a:xfrm>
          <a:prstGeom prst="rect">
            <a:avLst/>
          </a:prstGeom>
          <a:noFill/>
          <a:ln>
            <a:noFill/>
          </a:ln>
        </p:spPr>
      </p:pic>
      <p:sp>
        <p:nvSpPr>
          <p:cNvPr id="825" name="Google Shape;825;p65"/>
          <p:cNvSpPr txBox="1"/>
          <p:nvPr/>
        </p:nvSpPr>
        <p:spPr>
          <a:xfrm>
            <a:off x="3660325" y="2157700"/>
            <a:ext cx="30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L</a:t>
            </a:r>
            <a:endParaRPr b="1" sz="2200"/>
          </a:p>
        </p:txBody>
      </p:sp>
      <p:sp>
        <p:nvSpPr>
          <p:cNvPr id="826" name="Google Shape;826;p65"/>
          <p:cNvSpPr txBox="1"/>
          <p:nvPr/>
        </p:nvSpPr>
        <p:spPr>
          <a:xfrm>
            <a:off x="1053725" y="4351675"/>
            <a:ext cx="67833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How would you characterize the surface T/Td on either side of the boundary? </a:t>
            </a:r>
            <a:endParaRPr/>
          </a:p>
        </p:txBody>
      </p:sp>
      <p:sp>
        <p:nvSpPr>
          <p:cNvPr id="827" name="Google Shape;827;p65"/>
          <p:cNvSpPr/>
          <p:nvPr/>
        </p:nvSpPr>
        <p:spPr>
          <a:xfrm>
            <a:off x="3870225" y="973850"/>
            <a:ext cx="2252825" cy="1506050"/>
          </a:xfrm>
          <a:custGeom>
            <a:rect b="b" l="l" r="r" t="t"/>
            <a:pathLst>
              <a:path extrusionOk="0" h="60242" w="90113">
                <a:moveTo>
                  <a:pt x="0" y="57536"/>
                </a:moveTo>
                <a:cubicBezTo>
                  <a:pt x="2276" y="57984"/>
                  <a:pt x="8022" y="60073"/>
                  <a:pt x="13656" y="60222"/>
                </a:cubicBezTo>
                <a:cubicBezTo>
                  <a:pt x="19290" y="60371"/>
                  <a:pt x="28283" y="59662"/>
                  <a:pt x="33805" y="58431"/>
                </a:cubicBezTo>
                <a:cubicBezTo>
                  <a:pt x="39327" y="57200"/>
                  <a:pt x="43468" y="54886"/>
                  <a:pt x="46789" y="52834"/>
                </a:cubicBezTo>
                <a:cubicBezTo>
                  <a:pt x="50110" y="50782"/>
                  <a:pt x="49886" y="49140"/>
                  <a:pt x="53729" y="46118"/>
                </a:cubicBezTo>
                <a:cubicBezTo>
                  <a:pt x="57572" y="43096"/>
                  <a:pt x="65669" y="37200"/>
                  <a:pt x="69848" y="34700"/>
                </a:cubicBezTo>
                <a:cubicBezTo>
                  <a:pt x="74027" y="32200"/>
                  <a:pt x="76415" y="32984"/>
                  <a:pt x="78803" y="31118"/>
                </a:cubicBezTo>
                <a:cubicBezTo>
                  <a:pt x="81191" y="29253"/>
                  <a:pt x="82572" y="26193"/>
                  <a:pt x="84176" y="23507"/>
                </a:cubicBezTo>
                <a:cubicBezTo>
                  <a:pt x="85781" y="20821"/>
                  <a:pt x="87460" y="18507"/>
                  <a:pt x="88430" y="15000"/>
                </a:cubicBezTo>
                <a:cubicBezTo>
                  <a:pt x="89400" y="11493"/>
                  <a:pt x="89736" y="4963"/>
                  <a:pt x="89997" y="2463"/>
                </a:cubicBezTo>
                <a:cubicBezTo>
                  <a:pt x="90258" y="-37"/>
                  <a:pt x="89997" y="411"/>
                  <a:pt x="89997" y="0"/>
                </a:cubicBezTo>
              </a:path>
            </a:pathLst>
          </a:custGeom>
          <a:noFill/>
          <a:ln cap="flat" cmpd="sng" w="19050">
            <a:solidFill>
              <a:srgbClr val="0000FF"/>
            </a:solidFill>
            <a:prstDash val="solid"/>
            <a:round/>
            <a:headEnd len="med" w="med" type="none"/>
            <a:tailEnd len="med" w="med" type="none"/>
          </a:ln>
        </p:spPr>
      </p:sp>
      <p:sp>
        <p:nvSpPr>
          <p:cNvPr id="828" name="Google Shape;828;p65"/>
          <p:cNvSpPr/>
          <p:nvPr/>
        </p:nvSpPr>
        <p:spPr>
          <a:xfrm>
            <a:off x="1804975" y="1231300"/>
            <a:ext cx="1846975" cy="1203325"/>
          </a:xfrm>
          <a:custGeom>
            <a:rect b="b" l="l" r="r" t="t"/>
            <a:pathLst>
              <a:path extrusionOk="0" h="48133" w="73879">
                <a:moveTo>
                  <a:pt x="73879" y="48133"/>
                </a:moveTo>
                <a:cubicBezTo>
                  <a:pt x="72685" y="47685"/>
                  <a:pt x="68245" y="47648"/>
                  <a:pt x="66715" y="45447"/>
                </a:cubicBezTo>
                <a:cubicBezTo>
                  <a:pt x="65185" y="43246"/>
                  <a:pt x="65782" y="37836"/>
                  <a:pt x="64700" y="34925"/>
                </a:cubicBezTo>
                <a:cubicBezTo>
                  <a:pt x="63618" y="32015"/>
                  <a:pt x="62834" y="29477"/>
                  <a:pt x="60222" y="27984"/>
                </a:cubicBezTo>
                <a:cubicBezTo>
                  <a:pt x="57610" y="26492"/>
                  <a:pt x="52574" y="26380"/>
                  <a:pt x="49029" y="25970"/>
                </a:cubicBezTo>
                <a:cubicBezTo>
                  <a:pt x="45484" y="25560"/>
                  <a:pt x="42499" y="26194"/>
                  <a:pt x="38954" y="25522"/>
                </a:cubicBezTo>
                <a:cubicBezTo>
                  <a:pt x="35409" y="24850"/>
                  <a:pt x="31082" y="23619"/>
                  <a:pt x="27761" y="21940"/>
                </a:cubicBezTo>
                <a:cubicBezTo>
                  <a:pt x="24440" y="20261"/>
                  <a:pt x="21791" y="17836"/>
                  <a:pt x="19030" y="15448"/>
                </a:cubicBezTo>
                <a:cubicBezTo>
                  <a:pt x="16269" y="13060"/>
                  <a:pt x="14067" y="9478"/>
                  <a:pt x="11194" y="7612"/>
                </a:cubicBezTo>
                <a:cubicBezTo>
                  <a:pt x="8321" y="5746"/>
                  <a:pt x="3657" y="5523"/>
                  <a:pt x="1791" y="4254"/>
                </a:cubicBezTo>
                <a:cubicBezTo>
                  <a:pt x="-75" y="2985"/>
                  <a:pt x="299" y="709"/>
                  <a:pt x="0" y="0"/>
                </a:cubicBezTo>
              </a:path>
            </a:pathLst>
          </a:custGeom>
          <a:noFill/>
          <a:ln cap="flat" cmpd="sng" w="19050">
            <a:solidFill>
              <a:schemeClr val="dk2"/>
            </a:solidFill>
            <a:prstDash val="dash"/>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1000"/>
                                        <p:tgtEl>
                                          <p:spTgt spid="8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1000"/>
                                        <p:tgtEl>
                                          <p:spTgt spid="8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32" name="Shape 832"/>
        <p:cNvGrpSpPr/>
        <p:nvPr/>
      </p:nvGrpSpPr>
      <p:grpSpPr>
        <a:xfrm>
          <a:off x="0" y="0"/>
          <a:ext cx="0" cy="0"/>
          <a:chOff x="0" y="0"/>
          <a:chExt cx="0" cy="0"/>
        </a:xfrm>
      </p:grpSpPr>
      <p:sp>
        <p:nvSpPr>
          <p:cNvPr id="833" name="Google Shape;833;p66"/>
          <p:cNvSpPr/>
          <p:nvPr/>
        </p:nvSpPr>
        <p:spPr>
          <a:xfrm>
            <a:off x="92350" y="71350"/>
            <a:ext cx="8820600" cy="497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6"/>
          <p:cNvSpPr/>
          <p:nvPr/>
        </p:nvSpPr>
        <p:spPr>
          <a:xfrm>
            <a:off x="7592125" y="894100"/>
            <a:ext cx="1041000" cy="184691"/>
          </a:xfrm>
          <a:custGeom>
            <a:rect b="b" l="l" r="r" t="t"/>
            <a:pathLst>
              <a:path extrusionOk="0" h="7835" w="41640">
                <a:moveTo>
                  <a:pt x="0" y="7835"/>
                </a:moveTo>
                <a:cubicBezTo>
                  <a:pt x="1567" y="7238"/>
                  <a:pt x="6081" y="5111"/>
                  <a:pt x="9402" y="4253"/>
                </a:cubicBezTo>
                <a:cubicBezTo>
                  <a:pt x="12723" y="3395"/>
                  <a:pt x="15522" y="3246"/>
                  <a:pt x="19925" y="2686"/>
                </a:cubicBezTo>
                <a:cubicBezTo>
                  <a:pt x="24328" y="2126"/>
                  <a:pt x="32201" y="1343"/>
                  <a:pt x="35820" y="895"/>
                </a:cubicBezTo>
                <a:cubicBezTo>
                  <a:pt x="39439" y="447"/>
                  <a:pt x="40670" y="149"/>
                  <a:pt x="41640" y="0"/>
                </a:cubicBezTo>
              </a:path>
            </a:pathLst>
          </a:custGeom>
          <a:noFill/>
          <a:ln cap="flat" cmpd="sng" w="38100">
            <a:solidFill>
              <a:srgbClr val="0000FF"/>
            </a:solidFill>
            <a:prstDash val="solid"/>
            <a:round/>
            <a:headEnd len="med" w="med" type="none"/>
            <a:tailEnd len="med" w="med" type="none"/>
          </a:ln>
        </p:spPr>
      </p:sp>
      <p:pic>
        <p:nvPicPr>
          <p:cNvPr id="835" name="Google Shape;835;p66"/>
          <p:cNvPicPr preferRelativeResize="0"/>
          <p:nvPr/>
        </p:nvPicPr>
        <p:blipFill>
          <a:blip r:embed="rId3">
            <a:alphaModFix/>
          </a:blip>
          <a:stretch>
            <a:fillRect/>
          </a:stretch>
        </p:blipFill>
        <p:spPr>
          <a:xfrm>
            <a:off x="92350" y="71350"/>
            <a:ext cx="7499776" cy="4975500"/>
          </a:xfrm>
          <a:prstGeom prst="rect">
            <a:avLst/>
          </a:prstGeom>
          <a:noFill/>
          <a:ln>
            <a:noFill/>
          </a:ln>
        </p:spPr>
      </p:pic>
      <p:pic>
        <p:nvPicPr>
          <p:cNvPr id="836" name="Google Shape;836;p66"/>
          <p:cNvPicPr preferRelativeResize="0"/>
          <p:nvPr/>
        </p:nvPicPr>
        <p:blipFill>
          <a:blip r:embed="rId4">
            <a:alphaModFix/>
          </a:blip>
          <a:stretch>
            <a:fillRect/>
          </a:stretch>
        </p:blipFill>
        <p:spPr>
          <a:xfrm>
            <a:off x="7212375" y="470775"/>
            <a:ext cx="1448750" cy="1341425"/>
          </a:xfrm>
          <a:prstGeom prst="rect">
            <a:avLst/>
          </a:prstGeom>
          <a:noFill/>
          <a:ln>
            <a:noFill/>
          </a:ln>
        </p:spPr>
      </p:pic>
      <p:sp>
        <p:nvSpPr>
          <p:cNvPr id="837" name="Google Shape;837;p66"/>
          <p:cNvSpPr/>
          <p:nvPr/>
        </p:nvSpPr>
        <p:spPr>
          <a:xfrm>
            <a:off x="7452200" y="558275"/>
            <a:ext cx="414300" cy="419700"/>
          </a:xfrm>
          <a:prstGeom prst="star5">
            <a:avLst>
              <a:gd fmla="val 19098" name="adj"/>
              <a:gd fmla="val 105146" name="hf"/>
              <a:gd fmla="val 110557" name="vf"/>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66"/>
          <p:cNvSpPr txBox="1"/>
          <p:nvPr/>
        </p:nvSpPr>
        <p:spPr>
          <a:xfrm>
            <a:off x="2135200" y="312025"/>
            <a:ext cx="201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Observed</a:t>
            </a: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42" name="Shape 842"/>
        <p:cNvGrpSpPr/>
        <p:nvPr/>
      </p:nvGrpSpPr>
      <p:grpSpPr>
        <a:xfrm>
          <a:off x="0" y="0"/>
          <a:ext cx="0" cy="0"/>
          <a:chOff x="0" y="0"/>
          <a:chExt cx="0" cy="0"/>
        </a:xfrm>
      </p:grpSpPr>
      <p:sp>
        <p:nvSpPr>
          <p:cNvPr id="843" name="Google Shape;843;p67"/>
          <p:cNvSpPr/>
          <p:nvPr/>
        </p:nvSpPr>
        <p:spPr>
          <a:xfrm>
            <a:off x="92350" y="71350"/>
            <a:ext cx="8820600" cy="497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67"/>
          <p:cNvSpPr/>
          <p:nvPr/>
        </p:nvSpPr>
        <p:spPr>
          <a:xfrm>
            <a:off x="7592125" y="894100"/>
            <a:ext cx="1041000" cy="184691"/>
          </a:xfrm>
          <a:custGeom>
            <a:rect b="b" l="l" r="r" t="t"/>
            <a:pathLst>
              <a:path extrusionOk="0" h="7835" w="41640">
                <a:moveTo>
                  <a:pt x="0" y="7835"/>
                </a:moveTo>
                <a:cubicBezTo>
                  <a:pt x="1567" y="7238"/>
                  <a:pt x="6081" y="5111"/>
                  <a:pt x="9402" y="4253"/>
                </a:cubicBezTo>
                <a:cubicBezTo>
                  <a:pt x="12723" y="3395"/>
                  <a:pt x="15522" y="3246"/>
                  <a:pt x="19925" y="2686"/>
                </a:cubicBezTo>
                <a:cubicBezTo>
                  <a:pt x="24328" y="2126"/>
                  <a:pt x="32201" y="1343"/>
                  <a:pt x="35820" y="895"/>
                </a:cubicBezTo>
                <a:cubicBezTo>
                  <a:pt x="39439" y="447"/>
                  <a:pt x="40670" y="149"/>
                  <a:pt x="41640" y="0"/>
                </a:cubicBezTo>
              </a:path>
            </a:pathLst>
          </a:custGeom>
          <a:noFill/>
          <a:ln cap="flat" cmpd="sng" w="38100">
            <a:solidFill>
              <a:srgbClr val="0000FF"/>
            </a:solidFill>
            <a:prstDash val="solid"/>
            <a:round/>
            <a:headEnd len="med" w="med" type="none"/>
            <a:tailEnd len="med" w="med" type="none"/>
          </a:ln>
        </p:spPr>
      </p:sp>
      <p:pic>
        <p:nvPicPr>
          <p:cNvPr id="845" name="Google Shape;845;p67"/>
          <p:cNvPicPr preferRelativeResize="0"/>
          <p:nvPr/>
        </p:nvPicPr>
        <p:blipFill>
          <a:blip r:embed="rId3">
            <a:alphaModFix/>
          </a:blip>
          <a:stretch>
            <a:fillRect/>
          </a:stretch>
        </p:blipFill>
        <p:spPr>
          <a:xfrm>
            <a:off x="92350" y="71350"/>
            <a:ext cx="7499776" cy="4975500"/>
          </a:xfrm>
          <a:prstGeom prst="rect">
            <a:avLst/>
          </a:prstGeom>
          <a:noFill/>
          <a:ln>
            <a:noFill/>
          </a:ln>
        </p:spPr>
      </p:pic>
      <p:pic>
        <p:nvPicPr>
          <p:cNvPr id="846" name="Google Shape;846;p67"/>
          <p:cNvPicPr preferRelativeResize="0"/>
          <p:nvPr/>
        </p:nvPicPr>
        <p:blipFill>
          <a:blip r:embed="rId4">
            <a:alphaModFix/>
          </a:blip>
          <a:stretch>
            <a:fillRect/>
          </a:stretch>
        </p:blipFill>
        <p:spPr>
          <a:xfrm>
            <a:off x="92350" y="71350"/>
            <a:ext cx="7499774" cy="4975501"/>
          </a:xfrm>
          <a:prstGeom prst="rect">
            <a:avLst/>
          </a:prstGeom>
          <a:noFill/>
          <a:ln>
            <a:noFill/>
          </a:ln>
        </p:spPr>
      </p:pic>
      <p:pic>
        <p:nvPicPr>
          <p:cNvPr id="847" name="Google Shape;847;p67"/>
          <p:cNvPicPr preferRelativeResize="0"/>
          <p:nvPr/>
        </p:nvPicPr>
        <p:blipFill>
          <a:blip r:embed="rId5">
            <a:alphaModFix/>
          </a:blip>
          <a:stretch>
            <a:fillRect/>
          </a:stretch>
        </p:blipFill>
        <p:spPr>
          <a:xfrm>
            <a:off x="7212375" y="470775"/>
            <a:ext cx="1448750" cy="1341425"/>
          </a:xfrm>
          <a:prstGeom prst="rect">
            <a:avLst/>
          </a:prstGeom>
          <a:noFill/>
          <a:ln>
            <a:noFill/>
          </a:ln>
        </p:spPr>
      </p:pic>
      <p:sp>
        <p:nvSpPr>
          <p:cNvPr id="848" name="Google Shape;848;p67"/>
          <p:cNvSpPr/>
          <p:nvPr/>
        </p:nvSpPr>
        <p:spPr>
          <a:xfrm>
            <a:off x="7452200" y="558275"/>
            <a:ext cx="414300" cy="419700"/>
          </a:xfrm>
          <a:prstGeom prst="star5">
            <a:avLst>
              <a:gd fmla="val 19098" name="adj"/>
              <a:gd fmla="val 105146" name="hf"/>
              <a:gd fmla="val 110557" name="vf"/>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67"/>
          <p:cNvSpPr txBox="1"/>
          <p:nvPr/>
        </p:nvSpPr>
        <p:spPr>
          <a:xfrm>
            <a:off x="2059000" y="235825"/>
            <a:ext cx="243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Modified</a:t>
            </a:r>
            <a:endParaRPr>
              <a:solidFill>
                <a:srgbClr val="FFFFFF"/>
              </a:solidFill>
            </a:endParaRPr>
          </a:p>
          <a:p>
            <a:pPr indent="0" lvl="0" marL="0" rtl="0" algn="l">
              <a:spcBef>
                <a:spcPts val="0"/>
              </a:spcBef>
              <a:spcAft>
                <a:spcPts val="0"/>
              </a:spcAft>
              <a:buNone/>
            </a:pPr>
            <a:r>
              <a:rPr lang="en" sz="1000">
                <a:solidFill>
                  <a:srgbClr val="FFFFFF"/>
                </a:solidFill>
              </a:rPr>
              <a:t>(based on 21 Z surface obs)</a:t>
            </a:r>
            <a:endParaRPr sz="1000">
              <a:solidFill>
                <a:srgbClr val="FFFFFF"/>
              </a:solidFill>
            </a:endParaRPr>
          </a:p>
        </p:txBody>
      </p:sp>
      <p:sp>
        <p:nvSpPr>
          <p:cNvPr id="850" name="Google Shape;850;p67"/>
          <p:cNvSpPr txBox="1"/>
          <p:nvPr/>
        </p:nvSpPr>
        <p:spPr>
          <a:xfrm>
            <a:off x="5713800" y="3570825"/>
            <a:ext cx="2986500" cy="1437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Notes:</a:t>
            </a:r>
            <a:endParaRPr/>
          </a:p>
          <a:p>
            <a:pPr indent="0" lvl="0" marL="0" rtl="0" algn="ctr">
              <a:spcBef>
                <a:spcPts val="0"/>
              </a:spcBef>
              <a:spcAft>
                <a:spcPts val="0"/>
              </a:spcAft>
              <a:buNone/>
            </a:pPr>
            <a:r>
              <a:t/>
            </a:r>
            <a:endParaRPr/>
          </a:p>
          <a:p>
            <a:pPr indent="-317500" lvl="0" marL="457200" rtl="0" algn="l">
              <a:spcBef>
                <a:spcPts val="0"/>
              </a:spcBef>
              <a:spcAft>
                <a:spcPts val="0"/>
              </a:spcAft>
              <a:buSzPts val="1400"/>
              <a:buChar char="-"/>
            </a:pPr>
            <a:r>
              <a:rPr lang="en"/>
              <a:t>Steep lapse rates</a:t>
            </a:r>
            <a:endParaRPr/>
          </a:p>
          <a:p>
            <a:pPr indent="-317500" lvl="0" marL="457200" rtl="0" algn="l">
              <a:spcBef>
                <a:spcPts val="0"/>
              </a:spcBef>
              <a:spcAft>
                <a:spcPts val="0"/>
              </a:spcAft>
              <a:buSzPts val="1400"/>
              <a:buChar char="-"/>
            </a:pPr>
            <a:r>
              <a:rPr lang="en"/>
              <a:t>Lingering CIN</a:t>
            </a:r>
            <a:endParaRPr/>
          </a:p>
          <a:p>
            <a:pPr indent="-317500" lvl="0" marL="457200" rtl="0" algn="l">
              <a:spcBef>
                <a:spcPts val="0"/>
              </a:spcBef>
              <a:spcAft>
                <a:spcPts val="0"/>
              </a:spcAft>
              <a:buSzPts val="1400"/>
              <a:buChar char="-"/>
            </a:pPr>
            <a:r>
              <a:rPr lang="en"/>
              <a:t>Sufficient 0-6 km Bulk shear</a:t>
            </a:r>
            <a:endParaRPr/>
          </a:p>
          <a:p>
            <a:pPr indent="-317500" lvl="0" marL="457200" rtl="0" algn="l">
              <a:spcBef>
                <a:spcPts val="0"/>
              </a:spcBef>
              <a:spcAft>
                <a:spcPts val="0"/>
              </a:spcAft>
              <a:buSzPts val="1400"/>
              <a:buChar char="-"/>
            </a:pPr>
            <a:r>
              <a:rPr lang="en"/>
              <a:t>Poor low-level SRH</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54" name="Shape 854"/>
        <p:cNvGrpSpPr/>
        <p:nvPr/>
      </p:nvGrpSpPr>
      <p:grpSpPr>
        <a:xfrm>
          <a:off x="0" y="0"/>
          <a:ext cx="0" cy="0"/>
          <a:chOff x="0" y="0"/>
          <a:chExt cx="0" cy="0"/>
        </a:xfrm>
      </p:grpSpPr>
      <p:sp>
        <p:nvSpPr>
          <p:cNvPr id="855" name="Google Shape;855;p68"/>
          <p:cNvSpPr/>
          <p:nvPr/>
        </p:nvSpPr>
        <p:spPr>
          <a:xfrm>
            <a:off x="92350" y="71350"/>
            <a:ext cx="8820600" cy="497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68"/>
          <p:cNvSpPr/>
          <p:nvPr/>
        </p:nvSpPr>
        <p:spPr>
          <a:xfrm>
            <a:off x="7592125" y="894100"/>
            <a:ext cx="1041000" cy="184691"/>
          </a:xfrm>
          <a:custGeom>
            <a:rect b="b" l="l" r="r" t="t"/>
            <a:pathLst>
              <a:path extrusionOk="0" h="7835" w="41640">
                <a:moveTo>
                  <a:pt x="0" y="7835"/>
                </a:moveTo>
                <a:cubicBezTo>
                  <a:pt x="1567" y="7238"/>
                  <a:pt x="6081" y="5111"/>
                  <a:pt x="9402" y="4253"/>
                </a:cubicBezTo>
                <a:cubicBezTo>
                  <a:pt x="12723" y="3395"/>
                  <a:pt x="15522" y="3246"/>
                  <a:pt x="19925" y="2686"/>
                </a:cubicBezTo>
                <a:cubicBezTo>
                  <a:pt x="24328" y="2126"/>
                  <a:pt x="32201" y="1343"/>
                  <a:pt x="35820" y="895"/>
                </a:cubicBezTo>
                <a:cubicBezTo>
                  <a:pt x="39439" y="447"/>
                  <a:pt x="40670" y="149"/>
                  <a:pt x="41640" y="0"/>
                </a:cubicBezTo>
              </a:path>
            </a:pathLst>
          </a:custGeom>
          <a:noFill/>
          <a:ln cap="flat" cmpd="sng" w="38100">
            <a:solidFill>
              <a:srgbClr val="0000FF"/>
            </a:solidFill>
            <a:prstDash val="solid"/>
            <a:round/>
            <a:headEnd len="med" w="med" type="none"/>
            <a:tailEnd len="med" w="med" type="none"/>
          </a:ln>
        </p:spPr>
      </p:sp>
      <p:pic>
        <p:nvPicPr>
          <p:cNvPr id="857" name="Google Shape;857;p68"/>
          <p:cNvPicPr preferRelativeResize="0"/>
          <p:nvPr/>
        </p:nvPicPr>
        <p:blipFill>
          <a:blip r:embed="rId3">
            <a:alphaModFix/>
          </a:blip>
          <a:stretch>
            <a:fillRect/>
          </a:stretch>
        </p:blipFill>
        <p:spPr>
          <a:xfrm>
            <a:off x="92350" y="71350"/>
            <a:ext cx="7536719" cy="4975500"/>
          </a:xfrm>
          <a:prstGeom prst="rect">
            <a:avLst/>
          </a:prstGeom>
          <a:noFill/>
          <a:ln>
            <a:noFill/>
          </a:ln>
        </p:spPr>
      </p:pic>
      <p:pic>
        <p:nvPicPr>
          <p:cNvPr id="858" name="Google Shape;858;p68"/>
          <p:cNvPicPr preferRelativeResize="0"/>
          <p:nvPr/>
        </p:nvPicPr>
        <p:blipFill>
          <a:blip r:embed="rId4">
            <a:alphaModFix/>
          </a:blip>
          <a:stretch>
            <a:fillRect/>
          </a:stretch>
        </p:blipFill>
        <p:spPr>
          <a:xfrm>
            <a:off x="7212375" y="470775"/>
            <a:ext cx="1448750" cy="1341425"/>
          </a:xfrm>
          <a:prstGeom prst="rect">
            <a:avLst/>
          </a:prstGeom>
          <a:noFill/>
          <a:ln>
            <a:noFill/>
          </a:ln>
        </p:spPr>
      </p:pic>
      <p:sp>
        <p:nvSpPr>
          <p:cNvPr id="859" name="Google Shape;859;p68"/>
          <p:cNvSpPr/>
          <p:nvPr/>
        </p:nvSpPr>
        <p:spPr>
          <a:xfrm>
            <a:off x="7704050" y="1235500"/>
            <a:ext cx="414300" cy="419700"/>
          </a:xfrm>
          <a:prstGeom prst="star5">
            <a:avLst>
              <a:gd fmla="val 19098" name="adj"/>
              <a:gd fmla="val 105146" name="hf"/>
              <a:gd fmla="val 110557" name="vf"/>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68"/>
          <p:cNvSpPr txBox="1"/>
          <p:nvPr/>
        </p:nvSpPr>
        <p:spPr>
          <a:xfrm>
            <a:off x="2135200" y="312025"/>
            <a:ext cx="201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Observed</a:t>
            </a:r>
            <a:endParaRPr>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64" name="Shape 864"/>
        <p:cNvGrpSpPr/>
        <p:nvPr/>
      </p:nvGrpSpPr>
      <p:grpSpPr>
        <a:xfrm>
          <a:off x="0" y="0"/>
          <a:ext cx="0" cy="0"/>
          <a:chOff x="0" y="0"/>
          <a:chExt cx="0" cy="0"/>
        </a:xfrm>
      </p:grpSpPr>
      <p:sp>
        <p:nvSpPr>
          <p:cNvPr id="865" name="Google Shape;865;p69"/>
          <p:cNvSpPr/>
          <p:nvPr/>
        </p:nvSpPr>
        <p:spPr>
          <a:xfrm>
            <a:off x="92350" y="71350"/>
            <a:ext cx="8820600" cy="4975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69"/>
          <p:cNvSpPr/>
          <p:nvPr/>
        </p:nvSpPr>
        <p:spPr>
          <a:xfrm>
            <a:off x="7592125" y="894100"/>
            <a:ext cx="1041000" cy="184691"/>
          </a:xfrm>
          <a:custGeom>
            <a:rect b="b" l="l" r="r" t="t"/>
            <a:pathLst>
              <a:path extrusionOk="0" h="7835" w="41640">
                <a:moveTo>
                  <a:pt x="0" y="7835"/>
                </a:moveTo>
                <a:cubicBezTo>
                  <a:pt x="1567" y="7238"/>
                  <a:pt x="6081" y="5111"/>
                  <a:pt x="9402" y="4253"/>
                </a:cubicBezTo>
                <a:cubicBezTo>
                  <a:pt x="12723" y="3395"/>
                  <a:pt x="15522" y="3246"/>
                  <a:pt x="19925" y="2686"/>
                </a:cubicBezTo>
                <a:cubicBezTo>
                  <a:pt x="24328" y="2126"/>
                  <a:pt x="32201" y="1343"/>
                  <a:pt x="35820" y="895"/>
                </a:cubicBezTo>
                <a:cubicBezTo>
                  <a:pt x="39439" y="447"/>
                  <a:pt x="40670" y="149"/>
                  <a:pt x="41640" y="0"/>
                </a:cubicBezTo>
              </a:path>
            </a:pathLst>
          </a:custGeom>
          <a:noFill/>
          <a:ln cap="flat" cmpd="sng" w="38100">
            <a:solidFill>
              <a:srgbClr val="0000FF"/>
            </a:solidFill>
            <a:prstDash val="solid"/>
            <a:round/>
            <a:headEnd len="med" w="med" type="none"/>
            <a:tailEnd len="med" w="med" type="none"/>
          </a:ln>
        </p:spPr>
      </p:sp>
      <p:pic>
        <p:nvPicPr>
          <p:cNvPr id="867" name="Google Shape;867;p69"/>
          <p:cNvPicPr preferRelativeResize="0"/>
          <p:nvPr/>
        </p:nvPicPr>
        <p:blipFill>
          <a:blip r:embed="rId3">
            <a:alphaModFix/>
          </a:blip>
          <a:stretch>
            <a:fillRect/>
          </a:stretch>
        </p:blipFill>
        <p:spPr>
          <a:xfrm>
            <a:off x="92350" y="71350"/>
            <a:ext cx="7536719" cy="4975500"/>
          </a:xfrm>
          <a:prstGeom prst="rect">
            <a:avLst/>
          </a:prstGeom>
          <a:noFill/>
          <a:ln>
            <a:noFill/>
          </a:ln>
        </p:spPr>
      </p:pic>
      <p:pic>
        <p:nvPicPr>
          <p:cNvPr id="868" name="Google Shape;868;p69"/>
          <p:cNvPicPr preferRelativeResize="0"/>
          <p:nvPr/>
        </p:nvPicPr>
        <p:blipFill>
          <a:blip r:embed="rId4">
            <a:alphaModFix/>
          </a:blip>
          <a:stretch>
            <a:fillRect/>
          </a:stretch>
        </p:blipFill>
        <p:spPr>
          <a:xfrm>
            <a:off x="92350" y="71350"/>
            <a:ext cx="7536725" cy="4975514"/>
          </a:xfrm>
          <a:prstGeom prst="rect">
            <a:avLst/>
          </a:prstGeom>
          <a:noFill/>
          <a:ln>
            <a:noFill/>
          </a:ln>
        </p:spPr>
      </p:pic>
      <p:pic>
        <p:nvPicPr>
          <p:cNvPr id="869" name="Google Shape;869;p69"/>
          <p:cNvPicPr preferRelativeResize="0"/>
          <p:nvPr/>
        </p:nvPicPr>
        <p:blipFill>
          <a:blip r:embed="rId5">
            <a:alphaModFix/>
          </a:blip>
          <a:stretch>
            <a:fillRect/>
          </a:stretch>
        </p:blipFill>
        <p:spPr>
          <a:xfrm>
            <a:off x="7212375" y="470775"/>
            <a:ext cx="1448750" cy="1341425"/>
          </a:xfrm>
          <a:prstGeom prst="rect">
            <a:avLst/>
          </a:prstGeom>
          <a:noFill/>
          <a:ln>
            <a:noFill/>
          </a:ln>
        </p:spPr>
      </p:pic>
      <p:sp>
        <p:nvSpPr>
          <p:cNvPr id="870" name="Google Shape;870;p69"/>
          <p:cNvSpPr/>
          <p:nvPr/>
        </p:nvSpPr>
        <p:spPr>
          <a:xfrm>
            <a:off x="7704050" y="1235500"/>
            <a:ext cx="414300" cy="419700"/>
          </a:xfrm>
          <a:prstGeom prst="star5">
            <a:avLst>
              <a:gd fmla="val 19098" name="adj"/>
              <a:gd fmla="val 105146" name="hf"/>
              <a:gd fmla="val 110557" name="vf"/>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69"/>
          <p:cNvSpPr txBox="1"/>
          <p:nvPr/>
        </p:nvSpPr>
        <p:spPr>
          <a:xfrm>
            <a:off x="2059000" y="235825"/>
            <a:ext cx="2436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Modified</a:t>
            </a:r>
            <a:endParaRPr>
              <a:solidFill>
                <a:srgbClr val="FFFFFF"/>
              </a:solidFill>
            </a:endParaRPr>
          </a:p>
          <a:p>
            <a:pPr indent="0" lvl="0" marL="0" rtl="0" algn="l">
              <a:spcBef>
                <a:spcPts val="0"/>
              </a:spcBef>
              <a:spcAft>
                <a:spcPts val="0"/>
              </a:spcAft>
              <a:buNone/>
            </a:pPr>
            <a:r>
              <a:rPr lang="en" sz="1000">
                <a:solidFill>
                  <a:srgbClr val="FFFFFF"/>
                </a:solidFill>
              </a:rPr>
              <a:t>(based on 21 Z surface obs)</a:t>
            </a:r>
            <a:endParaRPr sz="1000">
              <a:solidFill>
                <a:srgbClr val="FFFFFF"/>
              </a:solidFill>
            </a:endParaRPr>
          </a:p>
        </p:txBody>
      </p:sp>
      <p:sp>
        <p:nvSpPr>
          <p:cNvPr id="872" name="Google Shape;872;p69"/>
          <p:cNvSpPr txBox="1"/>
          <p:nvPr/>
        </p:nvSpPr>
        <p:spPr>
          <a:xfrm>
            <a:off x="5713800" y="3401475"/>
            <a:ext cx="2986500" cy="16065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Notes:</a:t>
            </a:r>
            <a:endParaRPr/>
          </a:p>
          <a:p>
            <a:pPr indent="0" lvl="0" marL="0" rtl="0" algn="ctr">
              <a:spcBef>
                <a:spcPts val="0"/>
              </a:spcBef>
              <a:spcAft>
                <a:spcPts val="0"/>
              </a:spcAft>
              <a:buNone/>
            </a:pPr>
            <a:r>
              <a:t/>
            </a:r>
            <a:endParaRPr/>
          </a:p>
          <a:p>
            <a:pPr indent="-317500" lvl="0" marL="457200" rtl="0" algn="l">
              <a:spcBef>
                <a:spcPts val="0"/>
              </a:spcBef>
              <a:spcAft>
                <a:spcPts val="0"/>
              </a:spcAft>
              <a:buSzPts val="1400"/>
              <a:buChar char="-"/>
            </a:pPr>
            <a:r>
              <a:rPr lang="en"/>
              <a:t>Steep lapse rates</a:t>
            </a:r>
            <a:endParaRPr/>
          </a:p>
          <a:p>
            <a:pPr indent="-317500" lvl="0" marL="457200" rtl="0" algn="l">
              <a:spcBef>
                <a:spcPts val="0"/>
              </a:spcBef>
              <a:spcAft>
                <a:spcPts val="0"/>
              </a:spcAft>
              <a:buSzPts val="1400"/>
              <a:buChar char="-"/>
            </a:pPr>
            <a:r>
              <a:rPr lang="en"/>
              <a:t>Little to no CIN; large CAPE</a:t>
            </a:r>
            <a:endParaRPr/>
          </a:p>
          <a:p>
            <a:pPr indent="-317500" lvl="1" marL="914400" rtl="0" algn="l">
              <a:spcBef>
                <a:spcPts val="0"/>
              </a:spcBef>
              <a:spcAft>
                <a:spcPts val="0"/>
              </a:spcAft>
              <a:buSzPts val="1400"/>
              <a:buChar char="-"/>
            </a:pPr>
            <a:r>
              <a:rPr lang="en"/>
              <a:t>(likely an overestimate!)</a:t>
            </a:r>
            <a:endParaRPr/>
          </a:p>
          <a:p>
            <a:pPr indent="-317500" lvl="0" marL="457200" rtl="0" algn="l">
              <a:spcBef>
                <a:spcPts val="0"/>
              </a:spcBef>
              <a:spcAft>
                <a:spcPts val="0"/>
              </a:spcAft>
              <a:buSzPts val="1400"/>
              <a:buChar char="-"/>
            </a:pPr>
            <a:r>
              <a:rPr lang="en"/>
              <a:t>Poor Bulk 0-6 km bulk shear</a:t>
            </a:r>
            <a:endParaRPr/>
          </a:p>
          <a:p>
            <a:pPr indent="-317500" lvl="0" marL="457200" rtl="0" algn="l">
              <a:spcBef>
                <a:spcPts val="0"/>
              </a:spcBef>
              <a:spcAft>
                <a:spcPts val="0"/>
              </a:spcAft>
              <a:buSzPts val="1400"/>
              <a:buChar char="-"/>
            </a:pPr>
            <a:r>
              <a:rPr lang="en"/>
              <a:t>Sufficient ESRH?</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76" name="Shape 876"/>
        <p:cNvGrpSpPr/>
        <p:nvPr/>
      </p:nvGrpSpPr>
      <p:grpSpPr>
        <a:xfrm>
          <a:off x="0" y="0"/>
          <a:ext cx="0" cy="0"/>
          <a:chOff x="0" y="0"/>
          <a:chExt cx="0" cy="0"/>
        </a:xfrm>
      </p:grpSpPr>
      <p:sp>
        <p:nvSpPr>
          <p:cNvPr id="877" name="Google Shape;877;p70"/>
          <p:cNvSpPr/>
          <p:nvPr/>
        </p:nvSpPr>
        <p:spPr>
          <a:xfrm>
            <a:off x="92350" y="1274675"/>
            <a:ext cx="89271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70"/>
          <p:cNvSpPr/>
          <p:nvPr/>
        </p:nvSpPr>
        <p:spPr>
          <a:xfrm>
            <a:off x="1547500" y="2735450"/>
            <a:ext cx="598800" cy="4227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9" name="Google Shape;879;p70"/>
          <p:cNvPicPr preferRelativeResize="0"/>
          <p:nvPr/>
        </p:nvPicPr>
        <p:blipFill>
          <a:blip r:embed="rId3">
            <a:alphaModFix/>
          </a:blip>
          <a:stretch>
            <a:fillRect/>
          </a:stretch>
        </p:blipFill>
        <p:spPr>
          <a:xfrm>
            <a:off x="92350" y="1274675"/>
            <a:ext cx="4203225" cy="3903801"/>
          </a:xfrm>
          <a:prstGeom prst="rect">
            <a:avLst/>
          </a:prstGeom>
          <a:noFill/>
          <a:ln>
            <a:noFill/>
          </a:ln>
        </p:spPr>
      </p:pic>
      <p:pic>
        <p:nvPicPr>
          <p:cNvPr id="880" name="Google Shape;880;p70"/>
          <p:cNvPicPr preferRelativeResize="0"/>
          <p:nvPr/>
        </p:nvPicPr>
        <p:blipFill>
          <a:blip r:embed="rId4">
            <a:alphaModFix/>
          </a:blip>
          <a:stretch>
            <a:fillRect/>
          </a:stretch>
        </p:blipFill>
        <p:spPr>
          <a:xfrm>
            <a:off x="4226675" y="1274675"/>
            <a:ext cx="4792775" cy="3868824"/>
          </a:xfrm>
          <a:prstGeom prst="rect">
            <a:avLst/>
          </a:prstGeom>
          <a:noFill/>
          <a:ln>
            <a:noFill/>
          </a:ln>
        </p:spPr>
      </p:pic>
      <p:sp>
        <p:nvSpPr>
          <p:cNvPr id="881" name="Google Shape;881;p70"/>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sp>
        <p:nvSpPr>
          <p:cNvPr id="882" name="Google Shape;882;p70"/>
          <p:cNvSpPr txBox="1"/>
          <p:nvPr/>
        </p:nvSpPr>
        <p:spPr>
          <a:xfrm>
            <a:off x="2112425" y="4116575"/>
            <a:ext cx="44661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Are these high values of Storm Relative Helicity?</a:t>
            </a:r>
            <a:endParaRPr/>
          </a:p>
        </p:txBody>
      </p:sp>
      <p:sp>
        <p:nvSpPr>
          <p:cNvPr id="883" name="Google Shape;883;p70"/>
          <p:cNvSpPr/>
          <p:nvPr/>
        </p:nvSpPr>
        <p:spPr>
          <a:xfrm>
            <a:off x="5890900" y="2735450"/>
            <a:ext cx="598800" cy="4227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70"/>
          <p:cNvSpPr txBox="1"/>
          <p:nvPr/>
        </p:nvSpPr>
        <p:spPr>
          <a:xfrm>
            <a:off x="5381375" y="1627275"/>
            <a:ext cx="26259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100"/>
              <a:t>300 m2/s2 SRH </a:t>
            </a:r>
            <a:r>
              <a:rPr i="1" lang="en" sz="1100"/>
              <a:t>behind</a:t>
            </a:r>
            <a:r>
              <a:rPr lang="en" sz="1100"/>
              <a:t> the boundary!</a:t>
            </a:r>
            <a:endParaRPr sz="1100"/>
          </a:p>
        </p:txBody>
      </p:sp>
      <p:cxnSp>
        <p:nvCxnSpPr>
          <p:cNvPr id="885" name="Google Shape;885;p70"/>
          <p:cNvCxnSpPr>
            <a:stCxn id="884" idx="2"/>
            <a:endCxn id="883" idx="7"/>
          </p:cNvCxnSpPr>
          <p:nvPr/>
        </p:nvCxnSpPr>
        <p:spPr>
          <a:xfrm flipH="1">
            <a:off x="6402125" y="2049975"/>
            <a:ext cx="292200" cy="747300"/>
          </a:xfrm>
          <a:prstGeom prst="straightConnector1">
            <a:avLst/>
          </a:prstGeom>
          <a:noFill/>
          <a:ln cap="flat" cmpd="sng" w="9525">
            <a:solidFill>
              <a:srgbClr val="000000"/>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889" name="Shape 889"/>
        <p:cNvGrpSpPr/>
        <p:nvPr/>
      </p:nvGrpSpPr>
      <p:grpSpPr>
        <a:xfrm>
          <a:off x="0" y="0"/>
          <a:ext cx="0" cy="0"/>
          <a:chOff x="0" y="0"/>
          <a:chExt cx="0" cy="0"/>
        </a:xfrm>
      </p:grpSpPr>
      <p:sp>
        <p:nvSpPr>
          <p:cNvPr id="890" name="Google Shape;890;p71"/>
          <p:cNvSpPr/>
          <p:nvPr/>
        </p:nvSpPr>
        <p:spPr>
          <a:xfrm>
            <a:off x="92350" y="1274675"/>
            <a:ext cx="89271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1" name="Google Shape;891;p71"/>
          <p:cNvPicPr preferRelativeResize="0"/>
          <p:nvPr/>
        </p:nvPicPr>
        <p:blipFill>
          <a:blip r:embed="rId3">
            <a:alphaModFix/>
          </a:blip>
          <a:stretch>
            <a:fillRect/>
          </a:stretch>
        </p:blipFill>
        <p:spPr>
          <a:xfrm>
            <a:off x="92350" y="1274675"/>
            <a:ext cx="4359950" cy="3772200"/>
          </a:xfrm>
          <a:prstGeom prst="rect">
            <a:avLst/>
          </a:prstGeom>
          <a:noFill/>
          <a:ln>
            <a:noFill/>
          </a:ln>
        </p:spPr>
      </p:pic>
      <p:pic>
        <p:nvPicPr>
          <p:cNvPr id="892" name="Google Shape;892;p71"/>
          <p:cNvPicPr preferRelativeResize="0"/>
          <p:nvPr/>
        </p:nvPicPr>
        <p:blipFill>
          <a:blip r:embed="rId4">
            <a:alphaModFix/>
          </a:blip>
          <a:stretch>
            <a:fillRect/>
          </a:stretch>
        </p:blipFill>
        <p:spPr>
          <a:xfrm>
            <a:off x="4452300" y="1274675"/>
            <a:ext cx="4567150" cy="3772200"/>
          </a:xfrm>
          <a:prstGeom prst="rect">
            <a:avLst/>
          </a:prstGeom>
          <a:noFill/>
          <a:ln>
            <a:noFill/>
          </a:ln>
        </p:spPr>
      </p:pic>
      <p:sp>
        <p:nvSpPr>
          <p:cNvPr id="893" name="Google Shape;893;p71"/>
          <p:cNvSpPr/>
          <p:nvPr/>
        </p:nvSpPr>
        <p:spPr>
          <a:xfrm>
            <a:off x="1547500" y="2735450"/>
            <a:ext cx="598800" cy="4227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71"/>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August 29, 2019   21 UTC</a:t>
            </a:r>
            <a:endParaRPr sz="5200">
              <a:solidFill>
                <a:srgbClr val="FFFFFF"/>
              </a:solidFill>
            </a:endParaRPr>
          </a:p>
        </p:txBody>
      </p:sp>
      <p:sp>
        <p:nvSpPr>
          <p:cNvPr id="895" name="Google Shape;895;p71"/>
          <p:cNvSpPr/>
          <p:nvPr/>
        </p:nvSpPr>
        <p:spPr>
          <a:xfrm>
            <a:off x="6043300" y="2735450"/>
            <a:ext cx="598800" cy="4227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71"/>
          <p:cNvSpPr txBox="1"/>
          <p:nvPr/>
        </p:nvSpPr>
        <p:spPr>
          <a:xfrm>
            <a:off x="2398250" y="4116575"/>
            <a:ext cx="38559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Q: Are these high values of ESRH/STP?</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2" name="Google Shape;902;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03" name="Google Shape;903;p7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07" name="Shape 907"/>
        <p:cNvGrpSpPr/>
        <p:nvPr/>
      </p:nvGrpSpPr>
      <p:grpSpPr>
        <a:xfrm>
          <a:off x="0" y="0"/>
          <a:ext cx="0" cy="0"/>
          <a:chOff x="0" y="0"/>
          <a:chExt cx="0" cy="0"/>
        </a:xfrm>
      </p:grpSpPr>
      <p:sp>
        <p:nvSpPr>
          <p:cNvPr id="908" name="Google Shape;908;p73"/>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909" name="Google Shape;909;p73"/>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a:solidFill>
                          <a:srgbClr val="FFFFFF"/>
                        </a:solidFill>
                      </a:endParaRPr>
                    </a:p>
                  </a:txBody>
                  <a:tcPr marT="91425" marB="91425" marR="91425" marL="91425"/>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910" name="Google Shape;910;p73"/>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14" name="Shape 914"/>
        <p:cNvGrpSpPr/>
        <p:nvPr/>
      </p:nvGrpSpPr>
      <p:grpSpPr>
        <a:xfrm>
          <a:off x="0" y="0"/>
          <a:ext cx="0" cy="0"/>
          <a:chOff x="0" y="0"/>
          <a:chExt cx="0" cy="0"/>
        </a:xfrm>
      </p:grpSpPr>
      <p:sp>
        <p:nvSpPr>
          <p:cNvPr id="915" name="Google Shape;915;p74"/>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916" name="Google Shape;916;p74"/>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917" name="Google Shape;917;p74"/>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6" name="Shape 156"/>
        <p:cNvGrpSpPr/>
        <p:nvPr/>
      </p:nvGrpSpPr>
      <p:grpSpPr>
        <a:xfrm>
          <a:off x="0" y="0"/>
          <a:ext cx="0" cy="0"/>
          <a:chOff x="0" y="0"/>
          <a:chExt cx="0" cy="0"/>
        </a:xfrm>
      </p:grpSpPr>
      <p:cxnSp>
        <p:nvCxnSpPr>
          <p:cNvPr id="157" name="Google Shape;157;p30"/>
          <p:cNvCxnSpPr/>
          <p:nvPr/>
        </p:nvCxnSpPr>
        <p:spPr>
          <a:xfrm flipH="1" rot="10800000">
            <a:off x="607250" y="3195325"/>
            <a:ext cx="8305800" cy="11100"/>
          </a:xfrm>
          <a:prstGeom prst="straightConnector1">
            <a:avLst/>
          </a:prstGeom>
          <a:noFill/>
          <a:ln cap="flat" cmpd="sng" w="76200">
            <a:solidFill>
              <a:srgbClr val="FFFFFF"/>
            </a:solidFill>
            <a:prstDash val="solid"/>
            <a:round/>
            <a:headEnd len="med" w="med" type="none"/>
            <a:tailEnd len="med" w="med" type="stealth"/>
          </a:ln>
        </p:spPr>
      </p:cxnSp>
      <p:cxnSp>
        <p:nvCxnSpPr>
          <p:cNvPr id="158" name="Google Shape;158;p30"/>
          <p:cNvCxnSpPr/>
          <p:nvPr/>
        </p:nvCxnSpPr>
        <p:spPr>
          <a:xfrm rot="10800000">
            <a:off x="1064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59" name="Google Shape;159;p30"/>
          <p:cNvSpPr txBox="1"/>
          <p:nvPr>
            <p:ph idx="4294967295" type="subTitle"/>
          </p:nvPr>
        </p:nvSpPr>
        <p:spPr>
          <a:xfrm>
            <a:off x="195900" y="18602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Outlooks </a:t>
            </a:r>
            <a:endParaRPr>
              <a:solidFill>
                <a:srgbClr val="FFFFFF"/>
              </a:solidFill>
            </a:endParaRPr>
          </a:p>
          <a:p>
            <a:pPr indent="0" lvl="0" marL="0" rtl="0" algn="ctr">
              <a:spcBef>
                <a:spcPts val="1200"/>
              </a:spcBef>
              <a:spcAft>
                <a:spcPts val="1200"/>
              </a:spcAft>
              <a:buNone/>
            </a:pPr>
            <a:r>
              <a:rPr lang="en">
                <a:solidFill>
                  <a:srgbClr val="FFFFFF"/>
                </a:solidFill>
              </a:rPr>
              <a:t>Synoptic Scale</a:t>
            </a:r>
            <a:endParaRPr>
              <a:solidFill>
                <a:srgbClr val="FFFFFF"/>
              </a:solidFill>
            </a:endParaRPr>
          </a:p>
        </p:txBody>
      </p:sp>
      <p:sp>
        <p:nvSpPr>
          <p:cNvPr id="160" name="Google Shape;160;p30"/>
          <p:cNvSpPr txBox="1"/>
          <p:nvPr>
            <p:ph idx="4294967295" type="subTitle"/>
          </p:nvPr>
        </p:nvSpPr>
        <p:spPr>
          <a:xfrm>
            <a:off x="195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1-8 Days</a:t>
            </a:r>
            <a:endParaRPr>
              <a:solidFill>
                <a:srgbClr val="FFFFFF"/>
              </a:solidFill>
            </a:endParaRPr>
          </a:p>
        </p:txBody>
      </p:sp>
      <p:cxnSp>
        <p:nvCxnSpPr>
          <p:cNvPr id="161" name="Google Shape;161;p30"/>
          <p:cNvCxnSpPr/>
          <p:nvPr/>
        </p:nvCxnSpPr>
        <p:spPr>
          <a:xfrm rot="10800000">
            <a:off x="32742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62" name="Google Shape;162;p30"/>
          <p:cNvSpPr txBox="1"/>
          <p:nvPr>
            <p:ph idx="4294967295" type="subTitle"/>
          </p:nvPr>
        </p:nvSpPr>
        <p:spPr>
          <a:xfrm>
            <a:off x="22533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Watches </a:t>
            </a:r>
            <a:endParaRPr>
              <a:solidFill>
                <a:srgbClr val="FFFFFF"/>
              </a:solidFill>
            </a:endParaRPr>
          </a:p>
          <a:p>
            <a:pPr indent="0" lvl="0" marL="0" rtl="0" algn="ctr">
              <a:spcBef>
                <a:spcPts val="1200"/>
              </a:spcBef>
              <a:spcAft>
                <a:spcPts val="1200"/>
              </a:spcAft>
              <a:buNone/>
            </a:pPr>
            <a:r>
              <a:rPr lang="en">
                <a:solidFill>
                  <a:srgbClr val="FFFFFF"/>
                </a:solidFill>
              </a:rPr>
              <a:t>Meso-Alpha Scale</a:t>
            </a:r>
            <a:endParaRPr>
              <a:solidFill>
                <a:srgbClr val="FFFFFF"/>
              </a:solidFill>
            </a:endParaRPr>
          </a:p>
        </p:txBody>
      </p:sp>
      <p:sp>
        <p:nvSpPr>
          <p:cNvPr id="163" name="Google Shape;163;p30"/>
          <p:cNvSpPr txBox="1"/>
          <p:nvPr>
            <p:ph idx="4294967295" type="subTitle"/>
          </p:nvPr>
        </p:nvSpPr>
        <p:spPr>
          <a:xfrm>
            <a:off x="24057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1-4 Hours</a:t>
            </a:r>
            <a:endParaRPr>
              <a:solidFill>
                <a:srgbClr val="FFFFFF"/>
              </a:solidFill>
            </a:endParaRPr>
          </a:p>
        </p:txBody>
      </p:sp>
      <p:cxnSp>
        <p:nvCxnSpPr>
          <p:cNvPr id="164" name="Google Shape;164;p30"/>
          <p:cNvCxnSpPr/>
          <p:nvPr/>
        </p:nvCxnSpPr>
        <p:spPr>
          <a:xfrm rot="10800000">
            <a:off x="7541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65" name="Google Shape;165;p30"/>
          <p:cNvSpPr txBox="1"/>
          <p:nvPr>
            <p:ph idx="4294967295" type="subTitle"/>
          </p:nvPr>
        </p:nvSpPr>
        <p:spPr>
          <a:xfrm>
            <a:off x="65205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Warnings </a:t>
            </a:r>
            <a:endParaRPr>
              <a:solidFill>
                <a:srgbClr val="FFFFFF"/>
              </a:solidFill>
            </a:endParaRPr>
          </a:p>
          <a:p>
            <a:pPr indent="0" lvl="0" marL="0" rtl="0" algn="ctr">
              <a:spcBef>
                <a:spcPts val="1200"/>
              </a:spcBef>
              <a:spcAft>
                <a:spcPts val="1200"/>
              </a:spcAft>
              <a:buNone/>
            </a:pPr>
            <a:r>
              <a:rPr lang="en">
                <a:solidFill>
                  <a:srgbClr val="FFFFFF"/>
                </a:solidFill>
              </a:rPr>
              <a:t>Storm Scale</a:t>
            </a:r>
            <a:endParaRPr>
              <a:solidFill>
                <a:srgbClr val="FFFFFF"/>
              </a:solidFill>
            </a:endParaRPr>
          </a:p>
        </p:txBody>
      </p:sp>
      <p:sp>
        <p:nvSpPr>
          <p:cNvPr id="166" name="Google Shape;166;p30"/>
          <p:cNvSpPr txBox="1"/>
          <p:nvPr>
            <p:ph idx="4294967295" type="subTitle"/>
          </p:nvPr>
        </p:nvSpPr>
        <p:spPr>
          <a:xfrm>
            <a:off x="6672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30-60 minutes</a:t>
            </a:r>
            <a:endParaRPr>
              <a:solidFill>
                <a:srgbClr val="FFFFFF"/>
              </a:solidFill>
            </a:endParaRPr>
          </a:p>
        </p:txBody>
      </p:sp>
      <p:pic>
        <p:nvPicPr>
          <p:cNvPr id="167" name="Google Shape;167;p30"/>
          <p:cNvPicPr preferRelativeResize="0"/>
          <p:nvPr/>
        </p:nvPicPr>
        <p:blipFill>
          <a:blip r:embed="rId3">
            <a:alphaModFix/>
          </a:blip>
          <a:stretch>
            <a:fillRect/>
          </a:stretch>
        </p:blipFill>
        <p:spPr>
          <a:xfrm>
            <a:off x="2475525" y="377050"/>
            <a:ext cx="1644076" cy="1437406"/>
          </a:xfrm>
          <a:prstGeom prst="rect">
            <a:avLst/>
          </a:prstGeom>
          <a:noFill/>
          <a:ln>
            <a:noFill/>
          </a:ln>
        </p:spPr>
      </p:pic>
      <p:pic>
        <p:nvPicPr>
          <p:cNvPr id="168" name="Google Shape;168;p30"/>
          <p:cNvPicPr preferRelativeResize="0"/>
          <p:nvPr/>
        </p:nvPicPr>
        <p:blipFill rotWithShape="1">
          <a:blip r:embed="rId4">
            <a:alphaModFix/>
          </a:blip>
          <a:srcRect b="14359" l="42442" r="0" t="19406"/>
          <a:stretch/>
        </p:blipFill>
        <p:spPr>
          <a:xfrm>
            <a:off x="297151" y="413300"/>
            <a:ext cx="1745575" cy="1364900"/>
          </a:xfrm>
          <a:prstGeom prst="rect">
            <a:avLst/>
          </a:prstGeom>
          <a:noFill/>
          <a:ln cap="flat" cmpd="sng" w="19050">
            <a:solidFill>
              <a:srgbClr val="000000"/>
            </a:solidFill>
            <a:prstDash val="solid"/>
            <a:round/>
            <a:headEnd len="sm" w="sm" type="none"/>
            <a:tailEnd len="sm" w="sm" type="none"/>
          </a:ln>
        </p:spPr>
      </p:pic>
      <p:pic>
        <p:nvPicPr>
          <p:cNvPr descr="Severe Thunderstorm Warning issued for much of New River ..." id="169" name="Google Shape;169;p30"/>
          <p:cNvPicPr preferRelativeResize="0"/>
          <p:nvPr/>
        </p:nvPicPr>
        <p:blipFill rotWithShape="1">
          <a:blip r:embed="rId5">
            <a:alphaModFix/>
          </a:blip>
          <a:srcRect b="0" l="15565" r="15254" t="0"/>
          <a:stretch/>
        </p:blipFill>
        <p:spPr>
          <a:xfrm>
            <a:off x="6684500" y="377051"/>
            <a:ext cx="1713900" cy="1393548"/>
          </a:xfrm>
          <a:prstGeom prst="rect">
            <a:avLst/>
          </a:prstGeom>
          <a:noFill/>
          <a:ln>
            <a:noFill/>
          </a:ln>
        </p:spPr>
      </p:pic>
      <p:sp>
        <p:nvSpPr>
          <p:cNvPr id="170" name="Google Shape;170;p30"/>
          <p:cNvSpPr txBox="1"/>
          <p:nvPr>
            <p:ph idx="4294967295" type="subTitle"/>
          </p:nvPr>
        </p:nvSpPr>
        <p:spPr>
          <a:xfrm>
            <a:off x="4386900" y="17078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Mesoanalysis</a:t>
            </a:r>
            <a:r>
              <a:rPr lang="en">
                <a:solidFill>
                  <a:srgbClr val="FFFFFF"/>
                </a:solidFill>
              </a:rPr>
              <a:t> </a:t>
            </a:r>
            <a:endParaRPr>
              <a:solidFill>
                <a:srgbClr val="FFFFFF"/>
              </a:solidFill>
            </a:endParaRPr>
          </a:p>
          <a:p>
            <a:pPr indent="0" lvl="0" marL="0" rtl="0" algn="ctr">
              <a:spcBef>
                <a:spcPts val="1200"/>
              </a:spcBef>
              <a:spcAft>
                <a:spcPts val="1200"/>
              </a:spcAft>
              <a:buNone/>
            </a:pPr>
            <a:r>
              <a:rPr lang="en">
                <a:solidFill>
                  <a:srgbClr val="FFFFFF"/>
                </a:solidFill>
              </a:rPr>
              <a:t>Meso-Alpha to Beta Scale</a:t>
            </a:r>
            <a:endParaRPr>
              <a:solidFill>
                <a:srgbClr val="FFFFFF"/>
              </a:solidFill>
            </a:endParaRPr>
          </a:p>
        </p:txBody>
      </p:sp>
      <p:sp>
        <p:nvSpPr>
          <p:cNvPr id="171" name="Google Shape;171;p30"/>
          <p:cNvSpPr txBox="1"/>
          <p:nvPr>
            <p:ph idx="4294967295" type="subTitle"/>
          </p:nvPr>
        </p:nvSpPr>
        <p:spPr>
          <a:xfrm>
            <a:off x="45393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0</a:t>
            </a:r>
            <a:r>
              <a:rPr lang="en">
                <a:solidFill>
                  <a:srgbClr val="FFFFFF"/>
                </a:solidFill>
              </a:rPr>
              <a:t>-2 Hours</a:t>
            </a:r>
            <a:endParaRPr>
              <a:solidFill>
                <a:srgbClr val="FFFFFF"/>
              </a:solidFill>
            </a:endParaRPr>
          </a:p>
        </p:txBody>
      </p:sp>
      <p:pic>
        <p:nvPicPr>
          <p:cNvPr id="172" name="Google Shape;172;p30"/>
          <p:cNvPicPr preferRelativeResize="0"/>
          <p:nvPr/>
        </p:nvPicPr>
        <p:blipFill>
          <a:blip r:embed="rId6">
            <a:alphaModFix/>
          </a:blip>
          <a:stretch>
            <a:fillRect/>
          </a:stretch>
        </p:blipFill>
        <p:spPr>
          <a:xfrm>
            <a:off x="4436747" y="260901"/>
            <a:ext cx="1919018" cy="1437400"/>
          </a:xfrm>
          <a:prstGeom prst="rect">
            <a:avLst/>
          </a:prstGeom>
          <a:noFill/>
          <a:ln>
            <a:noFill/>
          </a:ln>
        </p:spPr>
      </p:pic>
      <p:sp>
        <p:nvSpPr>
          <p:cNvPr id="173" name="Google Shape;173;p30"/>
          <p:cNvSpPr/>
          <p:nvPr/>
        </p:nvSpPr>
        <p:spPr>
          <a:xfrm>
            <a:off x="3276950" y="3043275"/>
            <a:ext cx="4264500" cy="279900"/>
          </a:xfrm>
          <a:prstGeom prst="rect">
            <a:avLst/>
          </a:prstGeom>
          <a:solidFill>
            <a:srgbClr val="FFD966">
              <a:alpha val="433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21" name="Shape 921"/>
        <p:cNvGrpSpPr/>
        <p:nvPr/>
      </p:nvGrpSpPr>
      <p:grpSpPr>
        <a:xfrm>
          <a:off x="0" y="0"/>
          <a:ext cx="0" cy="0"/>
          <a:chOff x="0" y="0"/>
          <a:chExt cx="0" cy="0"/>
        </a:xfrm>
      </p:grpSpPr>
      <p:sp>
        <p:nvSpPr>
          <p:cNvPr id="922" name="Google Shape;922;p75"/>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923" name="Google Shape;923;p75"/>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r>
              <a:tr h="487675">
                <a:tc>
                  <a:txBody>
                    <a:bodyPr/>
                    <a:lstStyle/>
                    <a:p>
                      <a:pPr indent="0" lvl="0" marL="0" rtl="0" algn="ctr">
                        <a:spcBef>
                          <a:spcPts val="0"/>
                        </a:spcBef>
                        <a:spcAft>
                          <a:spcPts val="0"/>
                        </a:spcAft>
                        <a:buNone/>
                      </a:pPr>
                      <a:r>
                        <a:rPr lang="en">
                          <a:solidFill>
                            <a:srgbClr val="FFFFFF"/>
                          </a:solidFill>
                        </a:rPr>
                        <a:t>0-3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100-200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Medium</a:t>
                      </a:r>
                      <a:endParaRPr>
                        <a:solidFill>
                          <a:srgbClr val="FFFFFF"/>
                        </a:solidFill>
                      </a:endParaRPr>
                    </a:p>
                  </a:txBody>
                  <a:tcPr marT="91425" marB="91425" marR="91425" marL="91425"/>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876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924" name="Google Shape;924;p75"/>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28" name="Shape 928"/>
        <p:cNvGrpSpPr/>
        <p:nvPr/>
      </p:nvGrpSpPr>
      <p:grpSpPr>
        <a:xfrm>
          <a:off x="0" y="0"/>
          <a:ext cx="0" cy="0"/>
          <a:chOff x="0" y="0"/>
          <a:chExt cx="0" cy="0"/>
        </a:xfrm>
      </p:grpSpPr>
      <p:sp>
        <p:nvSpPr>
          <p:cNvPr id="929" name="Google Shape;929;p76"/>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930" name="Google Shape;930;p76"/>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r>
              <a:tr h="487675">
                <a:tc>
                  <a:txBody>
                    <a:bodyPr/>
                    <a:lstStyle/>
                    <a:p>
                      <a:pPr indent="0" lvl="0" marL="0" rtl="0" algn="ctr">
                        <a:spcBef>
                          <a:spcPts val="0"/>
                        </a:spcBef>
                        <a:spcAft>
                          <a:spcPts val="0"/>
                        </a:spcAft>
                        <a:buNone/>
                      </a:pPr>
                      <a:r>
                        <a:rPr lang="en">
                          <a:solidFill>
                            <a:srgbClr val="FFFFFF"/>
                          </a:solidFill>
                        </a:rPr>
                        <a:t>0-3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100-200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Medium</a:t>
                      </a:r>
                      <a:endParaRPr>
                        <a:solidFill>
                          <a:srgbClr val="FFFFFF"/>
                        </a:solidFill>
                      </a:endParaRPr>
                    </a:p>
                  </a:txBody>
                  <a:tcPr marT="91425" marB="91425" marR="91425" marL="91425"/>
                </a:tc>
              </a:tr>
              <a:tr h="487675">
                <a:tc>
                  <a:txBody>
                    <a:bodyPr/>
                    <a:lstStyle/>
                    <a:p>
                      <a:pPr indent="0" lvl="0" marL="0" rtl="0" algn="ctr">
                        <a:spcBef>
                          <a:spcPts val="0"/>
                        </a:spcBef>
                        <a:spcAft>
                          <a:spcPts val="0"/>
                        </a:spcAft>
                        <a:buNone/>
                      </a:pPr>
                      <a:r>
                        <a:rPr lang="en">
                          <a:solidFill>
                            <a:srgbClr val="FFFFFF"/>
                          </a:solidFill>
                        </a:rPr>
                        <a:t>ESRH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Near 100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tc>
              </a:tr>
              <a:tr h="487675">
                <a:tc>
                  <a:txBody>
                    <a:bodyPr/>
                    <a:lstStyle/>
                    <a:p>
                      <a:pPr indent="0" lvl="0" marL="0" rtl="0" algn="ctr">
                        <a:spcBef>
                          <a:spcPts val="0"/>
                        </a:spcBef>
                        <a:spcAft>
                          <a:spcPts val="0"/>
                        </a:spcAft>
                        <a:buNone/>
                      </a:pPr>
                      <a:r>
                        <a:t/>
                      </a:r>
                      <a:endParaRPr>
                        <a:solidFill>
                          <a:srgbClr val="FFFFFF"/>
                        </a:solidFill>
                      </a:endParaRPr>
                    </a:p>
                  </a:txBody>
                  <a:tcPr marT="91425" marB="91425" marR="91425" marL="91425"/>
                </a:tc>
                <a:tc>
                  <a:txBody>
                    <a:bodyPr/>
                    <a:lstStyle/>
                    <a:p>
                      <a:pPr indent="0" lvl="0" marL="0" rtl="0" algn="ctr">
                        <a:spcBef>
                          <a:spcPts val="0"/>
                        </a:spcBef>
                        <a:spcAft>
                          <a:spcPts val="0"/>
                        </a:spcAft>
                        <a:buNone/>
                      </a:pPr>
                      <a:r>
                        <a:t/>
                      </a:r>
                      <a:endParaRPr>
                        <a:solidFill>
                          <a:srgbClr val="FFFFFF"/>
                        </a:solidFill>
                      </a:endParaRPr>
                    </a:p>
                  </a:txBody>
                  <a:tcPr marT="91425" marB="91425" marR="91425" marL="91425"/>
                </a:tc>
                <a:tc>
                  <a:txBody>
                    <a:bodyPr/>
                    <a:lstStyle/>
                    <a:p>
                      <a:pPr indent="0" lvl="0" marL="0" rtl="0" algn="ctr">
                        <a:spcBef>
                          <a:spcPts val="0"/>
                        </a:spcBef>
                        <a:spcAft>
                          <a:spcPts val="0"/>
                        </a:spcAft>
                        <a:buNone/>
                      </a:pPr>
                      <a:r>
                        <a:t/>
                      </a:r>
                      <a:endParaRPr>
                        <a:solidFill>
                          <a:srgbClr val="FFFFFF"/>
                        </a:solidFill>
                      </a:endParaRPr>
                    </a:p>
                  </a:txBody>
                  <a:tcPr marT="91425" marB="91425" marR="91425" marL="91425"/>
                </a:tc>
              </a:tr>
            </a:tbl>
          </a:graphicData>
        </a:graphic>
      </p:graphicFrame>
      <p:sp>
        <p:nvSpPr>
          <p:cNvPr id="931" name="Google Shape;931;p76"/>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35" name="Shape 935"/>
        <p:cNvGrpSpPr/>
        <p:nvPr/>
      </p:nvGrpSpPr>
      <p:grpSpPr>
        <a:xfrm>
          <a:off x="0" y="0"/>
          <a:ext cx="0" cy="0"/>
          <a:chOff x="0" y="0"/>
          <a:chExt cx="0" cy="0"/>
        </a:xfrm>
      </p:grpSpPr>
      <p:sp>
        <p:nvSpPr>
          <p:cNvPr id="936" name="Google Shape;936;p77"/>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937" name="Google Shape;937;p77"/>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r>
              <a:tr h="487675">
                <a:tc>
                  <a:txBody>
                    <a:bodyPr/>
                    <a:lstStyle/>
                    <a:p>
                      <a:pPr indent="0" lvl="0" marL="0" rtl="0" algn="ctr">
                        <a:spcBef>
                          <a:spcPts val="0"/>
                        </a:spcBef>
                        <a:spcAft>
                          <a:spcPts val="0"/>
                        </a:spcAft>
                        <a:buNone/>
                      </a:pPr>
                      <a:r>
                        <a:rPr lang="en">
                          <a:solidFill>
                            <a:srgbClr val="FFFFFF"/>
                          </a:solidFill>
                        </a:rPr>
                        <a:t>0-3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100-200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Medium</a:t>
                      </a:r>
                      <a:endParaRPr>
                        <a:solidFill>
                          <a:srgbClr val="FFFFFF"/>
                        </a:solidFill>
                      </a:endParaRPr>
                    </a:p>
                  </a:txBody>
                  <a:tcPr marT="91425" marB="91425" marR="91425" marL="91425"/>
                </a:tc>
              </a:tr>
              <a:tr h="487675">
                <a:tc>
                  <a:txBody>
                    <a:bodyPr/>
                    <a:lstStyle/>
                    <a:p>
                      <a:pPr indent="0" lvl="0" marL="0" rtl="0" algn="ctr">
                        <a:spcBef>
                          <a:spcPts val="0"/>
                        </a:spcBef>
                        <a:spcAft>
                          <a:spcPts val="0"/>
                        </a:spcAft>
                        <a:buNone/>
                      </a:pPr>
                      <a:r>
                        <a:rPr lang="en">
                          <a:solidFill>
                            <a:srgbClr val="FFFFFF"/>
                          </a:solidFill>
                        </a:rPr>
                        <a:t>ESRH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Near 100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tc>
              </a:tr>
              <a:tr h="487675">
                <a:tc>
                  <a:txBody>
                    <a:bodyPr/>
                    <a:lstStyle/>
                    <a:p>
                      <a:pPr indent="0" lvl="0" marL="0" rtl="0" algn="ctr">
                        <a:spcBef>
                          <a:spcPts val="0"/>
                        </a:spcBef>
                        <a:spcAft>
                          <a:spcPts val="0"/>
                        </a:spcAft>
                        <a:buNone/>
                      </a:pPr>
                      <a:r>
                        <a:rPr lang="en">
                          <a:solidFill>
                            <a:srgbClr val="FFFFFF"/>
                          </a:solidFill>
                        </a:rPr>
                        <a:t>STP</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0-1</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Low-Medium</a:t>
                      </a:r>
                      <a:endParaRPr>
                        <a:solidFill>
                          <a:srgbClr val="FFFFFF"/>
                        </a:solidFill>
                      </a:endParaRPr>
                    </a:p>
                  </a:txBody>
                  <a:tcPr marT="91425" marB="91425" marR="91425" marL="91425"/>
                </a:tc>
              </a:tr>
            </a:tbl>
          </a:graphicData>
        </a:graphic>
      </p:graphicFrame>
      <p:sp>
        <p:nvSpPr>
          <p:cNvPr id="938" name="Google Shape;938;p77"/>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42" name="Shape 942"/>
        <p:cNvGrpSpPr/>
        <p:nvPr/>
      </p:nvGrpSpPr>
      <p:grpSpPr>
        <a:xfrm>
          <a:off x="0" y="0"/>
          <a:ext cx="0" cy="0"/>
          <a:chOff x="0" y="0"/>
          <a:chExt cx="0" cy="0"/>
        </a:xfrm>
      </p:grpSpPr>
      <p:sp>
        <p:nvSpPr>
          <p:cNvPr id="943" name="Google Shape;943;p78"/>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944" name="Google Shape;944;p78"/>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r>
              <a:tr h="487675">
                <a:tc>
                  <a:txBody>
                    <a:bodyPr/>
                    <a:lstStyle/>
                    <a:p>
                      <a:pPr indent="0" lvl="0" marL="0" rtl="0" algn="ctr">
                        <a:spcBef>
                          <a:spcPts val="0"/>
                        </a:spcBef>
                        <a:spcAft>
                          <a:spcPts val="0"/>
                        </a:spcAft>
                        <a:buNone/>
                      </a:pPr>
                      <a:r>
                        <a:rPr lang="en">
                          <a:solidFill>
                            <a:srgbClr val="FFFFFF"/>
                          </a:solidFill>
                        </a:rPr>
                        <a:t>0-3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100-200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Medium</a:t>
                      </a:r>
                      <a:endParaRPr>
                        <a:solidFill>
                          <a:srgbClr val="FFFFFF"/>
                        </a:solidFill>
                      </a:endParaRPr>
                    </a:p>
                  </a:txBody>
                  <a:tcPr marT="91425" marB="91425" marR="91425" marL="91425"/>
                </a:tc>
              </a:tr>
              <a:tr h="487675">
                <a:tc>
                  <a:txBody>
                    <a:bodyPr/>
                    <a:lstStyle/>
                    <a:p>
                      <a:pPr indent="0" lvl="0" marL="0" rtl="0" algn="ctr">
                        <a:spcBef>
                          <a:spcPts val="0"/>
                        </a:spcBef>
                        <a:spcAft>
                          <a:spcPts val="0"/>
                        </a:spcAft>
                        <a:buNone/>
                      </a:pPr>
                      <a:r>
                        <a:rPr lang="en">
                          <a:solidFill>
                            <a:srgbClr val="FFFFFF"/>
                          </a:solidFill>
                        </a:rPr>
                        <a:t>ESRH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Near 100 m2/s2</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tc>
              </a:tr>
              <a:tr h="487675">
                <a:tc>
                  <a:txBody>
                    <a:bodyPr/>
                    <a:lstStyle/>
                    <a:p>
                      <a:pPr indent="0" lvl="0" marL="0" rtl="0" algn="ctr">
                        <a:spcBef>
                          <a:spcPts val="0"/>
                        </a:spcBef>
                        <a:spcAft>
                          <a:spcPts val="0"/>
                        </a:spcAft>
                        <a:buNone/>
                      </a:pPr>
                      <a:r>
                        <a:rPr lang="en">
                          <a:solidFill>
                            <a:srgbClr val="FFFFFF"/>
                          </a:solidFill>
                        </a:rPr>
                        <a:t>STP</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0-1</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Low-Medium</a:t>
                      </a:r>
                      <a:endParaRPr>
                        <a:solidFill>
                          <a:srgbClr val="FFFFFF"/>
                        </a:solidFill>
                      </a:endParaRPr>
                    </a:p>
                  </a:txBody>
                  <a:tcPr marT="91425" marB="91425" marR="91425" marL="91425"/>
                </a:tc>
              </a:tr>
            </a:tbl>
          </a:graphicData>
        </a:graphic>
      </p:graphicFrame>
      <p:sp>
        <p:nvSpPr>
          <p:cNvPr id="945" name="Google Shape;945;p78"/>
          <p:cNvSpPr txBox="1"/>
          <p:nvPr>
            <p:ph idx="4294967295" type="subTitle"/>
          </p:nvPr>
        </p:nvSpPr>
        <p:spPr>
          <a:xfrm>
            <a:off x="1357225" y="3649950"/>
            <a:ext cx="666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Overall Environment: </a:t>
            </a:r>
            <a:r>
              <a:rPr lang="en">
                <a:solidFill>
                  <a:srgbClr val="E69138"/>
                </a:solidFill>
              </a:rPr>
              <a:t>High CAPE</a:t>
            </a:r>
            <a:r>
              <a:rPr lang="en">
                <a:solidFill>
                  <a:srgbClr val="FFFFFF"/>
                </a:solidFill>
              </a:rPr>
              <a:t>/</a:t>
            </a:r>
            <a:r>
              <a:rPr lang="en">
                <a:solidFill>
                  <a:srgbClr val="6D9EEB"/>
                </a:solidFill>
              </a:rPr>
              <a:t>Low Shear</a:t>
            </a:r>
            <a:endParaRPr>
              <a:solidFill>
                <a:srgbClr val="6D9EEB"/>
              </a:solidFill>
            </a:endParaRPr>
          </a:p>
          <a:p>
            <a:pPr indent="0" lvl="0" marL="0" rtl="0" algn="ctr">
              <a:spcBef>
                <a:spcPts val="1200"/>
              </a:spcBef>
              <a:spcAft>
                <a:spcPts val="0"/>
              </a:spcAft>
              <a:buNone/>
            </a:pPr>
            <a:r>
              <a:rPr lang="en">
                <a:solidFill>
                  <a:srgbClr val="FFFFFF"/>
                </a:solidFill>
              </a:rPr>
              <a:t>Does the SPC tornado risk seem appropriate? </a:t>
            </a:r>
            <a:endParaRPr>
              <a:solidFill>
                <a:srgbClr val="FFFFFF"/>
              </a:solidFill>
            </a:endParaRPr>
          </a:p>
          <a:p>
            <a:pPr indent="0" lvl="0" marL="0" rtl="0" algn="ctr">
              <a:spcBef>
                <a:spcPts val="1200"/>
              </a:spcBef>
              <a:spcAft>
                <a:spcPts val="1200"/>
              </a:spcAft>
              <a:buNone/>
            </a:pPr>
            <a:r>
              <a:t/>
            </a:r>
            <a:endParaRPr>
              <a:solidFill>
                <a:srgbClr val="FFFFFF"/>
              </a:solidFill>
            </a:endParaRPr>
          </a:p>
        </p:txBody>
      </p:sp>
      <p:sp>
        <p:nvSpPr>
          <p:cNvPr id="946" name="Google Shape;946;p78"/>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50" name="Shape 950"/>
        <p:cNvGrpSpPr/>
        <p:nvPr/>
      </p:nvGrpSpPr>
      <p:grpSpPr>
        <a:xfrm>
          <a:off x="0" y="0"/>
          <a:ext cx="0" cy="0"/>
          <a:chOff x="0" y="0"/>
          <a:chExt cx="0" cy="0"/>
        </a:xfrm>
      </p:grpSpPr>
      <p:pic>
        <p:nvPicPr>
          <p:cNvPr id="951" name="Google Shape;951;p79"/>
          <p:cNvPicPr preferRelativeResize="0"/>
          <p:nvPr/>
        </p:nvPicPr>
        <p:blipFill>
          <a:blip r:embed="rId3">
            <a:alphaModFix/>
          </a:blip>
          <a:stretch>
            <a:fillRect/>
          </a:stretch>
        </p:blipFill>
        <p:spPr>
          <a:xfrm>
            <a:off x="0" y="0"/>
            <a:ext cx="9198424" cy="5143501"/>
          </a:xfrm>
          <a:prstGeom prst="rect">
            <a:avLst/>
          </a:prstGeom>
          <a:noFill/>
          <a:ln>
            <a:noFill/>
          </a:ln>
        </p:spPr>
      </p:pic>
      <p:sp>
        <p:nvSpPr>
          <p:cNvPr id="952" name="Google Shape;952;p79"/>
          <p:cNvSpPr txBox="1"/>
          <p:nvPr/>
        </p:nvSpPr>
        <p:spPr>
          <a:xfrm>
            <a:off x="3804325" y="944425"/>
            <a:ext cx="24390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Developing Thunderstorm</a:t>
            </a:r>
            <a:endParaRPr/>
          </a:p>
        </p:txBody>
      </p:sp>
      <p:cxnSp>
        <p:nvCxnSpPr>
          <p:cNvPr id="953" name="Google Shape;953;p79"/>
          <p:cNvCxnSpPr>
            <a:stCxn id="952" idx="1"/>
          </p:cNvCxnSpPr>
          <p:nvPr/>
        </p:nvCxnSpPr>
        <p:spPr>
          <a:xfrm flipH="1">
            <a:off x="2370325" y="1155775"/>
            <a:ext cx="1434000" cy="197400"/>
          </a:xfrm>
          <a:prstGeom prst="straightConnector1">
            <a:avLst/>
          </a:prstGeom>
          <a:noFill/>
          <a:ln cap="flat" cmpd="sng" w="19050">
            <a:solidFill>
              <a:srgbClr val="000000"/>
            </a:solidFill>
            <a:prstDash val="solid"/>
            <a:round/>
            <a:headEnd len="med" w="med" type="none"/>
            <a:tailEnd len="med" w="med" type="triangle"/>
          </a:ln>
        </p:spPr>
      </p:cxnSp>
      <p:sp>
        <p:nvSpPr>
          <p:cNvPr id="954" name="Google Shape;954;p79"/>
          <p:cNvSpPr txBox="1"/>
          <p:nvPr/>
        </p:nvSpPr>
        <p:spPr>
          <a:xfrm>
            <a:off x="2949300" y="3699350"/>
            <a:ext cx="24390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Towering Cumulus</a:t>
            </a:r>
            <a:endParaRPr/>
          </a:p>
        </p:txBody>
      </p:sp>
      <p:cxnSp>
        <p:nvCxnSpPr>
          <p:cNvPr id="955" name="Google Shape;955;p79"/>
          <p:cNvCxnSpPr/>
          <p:nvPr/>
        </p:nvCxnSpPr>
        <p:spPr>
          <a:xfrm rot="10800000">
            <a:off x="1967400" y="3216650"/>
            <a:ext cx="981900" cy="708000"/>
          </a:xfrm>
          <a:prstGeom prst="straightConnector1">
            <a:avLst/>
          </a:prstGeom>
          <a:noFill/>
          <a:ln cap="flat" cmpd="sng" w="19050">
            <a:solidFill>
              <a:srgbClr val="000000"/>
            </a:solidFill>
            <a:prstDash val="solid"/>
            <a:round/>
            <a:headEnd len="med" w="med" type="none"/>
            <a:tailEnd len="med" w="med" type="triangle"/>
          </a:ln>
        </p:spPr>
      </p:cxnSp>
      <p:cxnSp>
        <p:nvCxnSpPr>
          <p:cNvPr id="956" name="Google Shape;956;p79"/>
          <p:cNvCxnSpPr>
            <a:stCxn id="954" idx="1"/>
          </p:cNvCxnSpPr>
          <p:nvPr/>
        </p:nvCxnSpPr>
        <p:spPr>
          <a:xfrm flipH="1">
            <a:off x="1922700" y="3910700"/>
            <a:ext cx="1026600" cy="279900"/>
          </a:xfrm>
          <a:prstGeom prst="straightConnector1">
            <a:avLst/>
          </a:prstGeom>
          <a:noFill/>
          <a:ln cap="flat" cmpd="sng" w="19050">
            <a:solidFill>
              <a:srgbClr val="000000"/>
            </a:solidFill>
            <a:prstDash val="solid"/>
            <a:round/>
            <a:headEnd len="med" w="med" type="none"/>
            <a:tailEnd len="med" w="med" type="triangle"/>
          </a:ln>
        </p:spPr>
      </p:cxnSp>
      <p:sp>
        <p:nvSpPr>
          <p:cNvPr id="957" name="Google Shape;957;p79"/>
          <p:cNvSpPr txBox="1"/>
          <p:nvPr/>
        </p:nvSpPr>
        <p:spPr>
          <a:xfrm>
            <a:off x="6196750" y="4008450"/>
            <a:ext cx="24390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Shallow</a:t>
            </a:r>
            <a:r>
              <a:rPr lang="en"/>
              <a:t> Cumulus</a:t>
            </a:r>
            <a:endParaRPr/>
          </a:p>
        </p:txBody>
      </p:sp>
      <p:cxnSp>
        <p:nvCxnSpPr>
          <p:cNvPr id="958" name="Google Shape;958;p79"/>
          <p:cNvCxnSpPr/>
          <p:nvPr/>
        </p:nvCxnSpPr>
        <p:spPr>
          <a:xfrm rot="10800000">
            <a:off x="6103325" y="2724150"/>
            <a:ext cx="1207200" cy="1284300"/>
          </a:xfrm>
          <a:prstGeom prst="straightConnector1">
            <a:avLst/>
          </a:prstGeom>
          <a:noFill/>
          <a:ln cap="flat" cmpd="sng" w="19050">
            <a:solidFill>
              <a:srgbClr val="000000"/>
            </a:solidFill>
            <a:prstDash val="solid"/>
            <a:round/>
            <a:headEnd len="med" w="med" type="none"/>
            <a:tailEnd len="med" w="med" type="triangle"/>
          </a:ln>
        </p:spPr>
      </p:cxnSp>
      <p:cxnSp>
        <p:nvCxnSpPr>
          <p:cNvPr id="959" name="Google Shape;959;p79"/>
          <p:cNvCxnSpPr/>
          <p:nvPr/>
        </p:nvCxnSpPr>
        <p:spPr>
          <a:xfrm flipH="1" rot="10800000">
            <a:off x="7334175" y="2875325"/>
            <a:ext cx="884700" cy="1156800"/>
          </a:xfrm>
          <a:prstGeom prst="straightConnector1">
            <a:avLst/>
          </a:prstGeom>
          <a:noFill/>
          <a:ln cap="flat" cmpd="sng" w="19050">
            <a:solidFill>
              <a:srgbClr val="000000"/>
            </a:solidFill>
            <a:prstDash val="solid"/>
            <a:round/>
            <a:headEnd len="med" w="med" type="none"/>
            <a:tailEnd len="med" w="med" type="triangle"/>
          </a:ln>
        </p:spPr>
      </p:cxnSp>
      <p:pic>
        <p:nvPicPr>
          <p:cNvPr descr="20190829 2000 UTC Day 1 Outlook Graphic" id="960" name="Google Shape;960;p79"/>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961" name="Google Shape;961;p79"/>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79"/>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1000"/>
                                        <p:tgtEl>
                                          <p:spTgt spid="953"/>
                                        </p:tgtEl>
                                      </p:cBhvr>
                                    </p:animEffect>
                                  </p:childTnLst>
                                </p:cTn>
                              </p:par>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1000"/>
                                        <p:tgtEl>
                                          <p:spTgt spid="955"/>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1000"/>
                                        <p:tgtEl>
                                          <p:spTgt spid="956"/>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1000"/>
                                        <p:tgtEl>
                                          <p:spTgt spid="9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66" name="Shape 966"/>
        <p:cNvGrpSpPr/>
        <p:nvPr/>
      </p:nvGrpSpPr>
      <p:grpSpPr>
        <a:xfrm>
          <a:off x="0" y="0"/>
          <a:ext cx="0" cy="0"/>
          <a:chOff x="0" y="0"/>
          <a:chExt cx="0" cy="0"/>
        </a:xfrm>
      </p:grpSpPr>
      <p:pic>
        <p:nvPicPr>
          <p:cNvPr id="967" name="Google Shape;967;p80"/>
          <p:cNvPicPr preferRelativeResize="0"/>
          <p:nvPr/>
        </p:nvPicPr>
        <p:blipFill>
          <a:blip r:embed="rId3">
            <a:alphaModFix/>
          </a:blip>
          <a:stretch>
            <a:fillRect/>
          </a:stretch>
        </p:blipFill>
        <p:spPr>
          <a:xfrm>
            <a:off x="0" y="0"/>
            <a:ext cx="9198424" cy="5143501"/>
          </a:xfrm>
          <a:prstGeom prst="rect">
            <a:avLst/>
          </a:prstGeom>
          <a:noFill/>
          <a:ln>
            <a:noFill/>
          </a:ln>
        </p:spPr>
      </p:pic>
      <p:sp>
        <p:nvSpPr>
          <p:cNvPr id="968" name="Google Shape;968;p80"/>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969" name="Google Shape;969;p80"/>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970" name="Google Shape;970;p80"/>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80"/>
          <p:cNvSpPr txBox="1"/>
          <p:nvPr/>
        </p:nvSpPr>
        <p:spPr>
          <a:xfrm>
            <a:off x="3804325" y="944425"/>
            <a:ext cx="2439000" cy="422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Developing Thunderstorm</a:t>
            </a:r>
            <a:endParaRPr/>
          </a:p>
        </p:txBody>
      </p:sp>
      <p:cxnSp>
        <p:nvCxnSpPr>
          <p:cNvPr id="972" name="Google Shape;972;p80"/>
          <p:cNvCxnSpPr>
            <a:stCxn id="971" idx="1"/>
          </p:cNvCxnSpPr>
          <p:nvPr/>
        </p:nvCxnSpPr>
        <p:spPr>
          <a:xfrm flipH="1">
            <a:off x="2370325" y="1155775"/>
            <a:ext cx="1434000" cy="197400"/>
          </a:xfrm>
          <a:prstGeom prst="straightConnector1">
            <a:avLst/>
          </a:prstGeom>
          <a:noFill/>
          <a:ln cap="flat" cmpd="sng" w="19050">
            <a:solidFill>
              <a:srgbClr val="000000"/>
            </a:solidFill>
            <a:prstDash val="solid"/>
            <a:round/>
            <a:headEnd len="med" w="med" type="none"/>
            <a:tailEnd len="med" w="med" type="triangle"/>
          </a:ln>
        </p:spPr>
      </p:cxnSp>
      <p:sp>
        <p:nvSpPr>
          <p:cNvPr id="973" name="Google Shape;973;p80"/>
          <p:cNvSpPr txBox="1"/>
          <p:nvPr/>
        </p:nvSpPr>
        <p:spPr>
          <a:xfrm>
            <a:off x="3172225" y="1951850"/>
            <a:ext cx="3703200" cy="25074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As a Mesoanalyst: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next 0-3 hours...</a:t>
            </a:r>
            <a:endParaRPr/>
          </a:p>
          <a:p>
            <a:pPr indent="-317500" lvl="0" marL="457200" rtl="0" algn="l">
              <a:spcBef>
                <a:spcPts val="0"/>
              </a:spcBef>
              <a:spcAft>
                <a:spcPts val="0"/>
              </a:spcAft>
              <a:buSzPts val="1400"/>
              <a:buChar char="➔"/>
            </a:pPr>
            <a:r>
              <a:rPr lang="en"/>
              <a:t>Which areas are at risk?</a:t>
            </a:r>
            <a:endParaRPr/>
          </a:p>
          <a:p>
            <a:pPr indent="-317500" lvl="0" marL="457200" rtl="0" algn="l">
              <a:spcBef>
                <a:spcPts val="0"/>
              </a:spcBef>
              <a:spcAft>
                <a:spcPts val="0"/>
              </a:spcAft>
              <a:buSzPts val="1400"/>
              <a:buChar char="➔"/>
            </a:pPr>
            <a:r>
              <a:rPr lang="en"/>
              <a:t>What will the storm mode be? </a:t>
            </a:r>
            <a:endParaRPr/>
          </a:p>
          <a:p>
            <a:pPr indent="-317500" lvl="1" marL="914400" rtl="0" algn="l">
              <a:spcBef>
                <a:spcPts val="0"/>
              </a:spcBef>
              <a:spcAft>
                <a:spcPts val="0"/>
              </a:spcAft>
              <a:buSzPts val="1400"/>
              <a:buChar char="◆"/>
            </a:pPr>
            <a:r>
              <a:rPr lang="en"/>
              <a:t>Will it remain discrete? </a:t>
            </a:r>
            <a:endParaRPr/>
          </a:p>
          <a:p>
            <a:pPr indent="-317500" lvl="0" marL="457200" rtl="0" algn="l">
              <a:spcBef>
                <a:spcPts val="0"/>
              </a:spcBef>
              <a:spcAft>
                <a:spcPts val="0"/>
              </a:spcAft>
              <a:buSzPts val="1400"/>
              <a:buChar char="➔"/>
            </a:pPr>
            <a:r>
              <a:rPr lang="en"/>
              <a:t>What are the possible hazards?</a:t>
            </a:r>
            <a:endParaRPr/>
          </a:p>
          <a:p>
            <a:pPr indent="-317500" lvl="1" marL="914400" rtl="0" algn="l">
              <a:spcBef>
                <a:spcPts val="0"/>
              </a:spcBef>
              <a:spcAft>
                <a:spcPts val="0"/>
              </a:spcAft>
              <a:buSzPts val="1400"/>
              <a:buChar char="◆"/>
            </a:pPr>
            <a:r>
              <a:rPr lang="en"/>
              <a:t>What is the tornado potential?</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Now we’ll use meteorological concepts to create a short-term forecast!</a:t>
            </a:r>
            <a:endParaRPr b="1"/>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977" name="Shape 977"/>
        <p:cNvGrpSpPr/>
        <p:nvPr/>
      </p:nvGrpSpPr>
      <p:grpSpPr>
        <a:xfrm>
          <a:off x="0" y="0"/>
          <a:ext cx="0" cy="0"/>
          <a:chOff x="0" y="0"/>
          <a:chExt cx="0" cy="0"/>
        </a:xfrm>
      </p:grpSpPr>
      <p:pic>
        <p:nvPicPr>
          <p:cNvPr id="978" name="Google Shape;978;p81"/>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979" name="Google Shape;979;p81"/>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980" name="Google Shape;980;p81"/>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1" name="Google Shape;981;p81"/>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982" name="Google Shape;982;p81"/>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983" name="Google Shape;983;p81"/>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984" name="Google Shape;984;p81"/>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985" name="Google Shape;985;p81"/>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986" name="Google Shape;986;p81"/>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987" name="Google Shape;987;p81"/>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988" name="Google Shape;988;p81"/>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989" name="Google Shape;989;p81"/>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990" name="Google Shape;990;p81"/>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991" name="Google Shape;991;p81"/>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992" name="Google Shape;992;p81"/>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993" name="Google Shape;993;p81"/>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994" name="Google Shape;994;p81"/>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995" name="Google Shape;995;p81"/>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996" name="Google Shape;996;p81"/>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997" name="Google Shape;997;p81"/>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998" name="Google Shape;998;p81"/>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999" name="Google Shape;999;p81"/>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000" name="Google Shape;1000;p81"/>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004" name="Shape 1004"/>
        <p:cNvGrpSpPr/>
        <p:nvPr/>
      </p:nvGrpSpPr>
      <p:grpSpPr>
        <a:xfrm>
          <a:off x="0" y="0"/>
          <a:ext cx="0" cy="0"/>
          <a:chOff x="0" y="0"/>
          <a:chExt cx="0" cy="0"/>
        </a:xfrm>
      </p:grpSpPr>
      <p:pic>
        <p:nvPicPr>
          <p:cNvPr id="1005" name="Google Shape;1005;p82"/>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006" name="Google Shape;1006;p82"/>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007" name="Google Shape;1007;p82"/>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8" name="Google Shape;1008;p82"/>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009" name="Google Shape;1009;p82"/>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010" name="Google Shape;1010;p82"/>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011" name="Google Shape;1011;p82"/>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012" name="Google Shape;1012;p82"/>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013" name="Google Shape;1013;p82"/>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014" name="Google Shape;1014;p82"/>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15" name="Google Shape;1015;p82"/>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16" name="Google Shape;1016;p82"/>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17" name="Google Shape;1017;p82"/>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018" name="Google Shape;1018;p82"/>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019" name="Google Shape;1019;p82"/>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020" name="Google Shape;1020;p82"/>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021" name="Google Shape;1021;p82"/>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022" name="Google Shape;1022;p82"/>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023" name="Google Shape;1023;p82"/>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024" name="Google Shape;1024;p82"/>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025" name="Google Shape;1025;p82"/>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026" name="Google Shape;1026;p82"/>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027" name="Google Shape;1027;p82"/>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028" name="Google Shape;1028;p82"/>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032" name="Shape 1032"/>
        <p:cNvGrpSpPr/>
        <p:nvPr/>
      </p:nvGrpSpPr>
      <p:grpSpPr>
        <a:xfrm>
          <a:off x="0" y="0"/>
          <a:ext cx="0" cy="0"/>
          <a:chOff x="0" y="0"/>
          <a:chExt cx="0" cy="0"/>
        </a:xfrm>
      </p:grpSpPr>
      <p:pic>
        <p:nvPicPr>
          <p:cNvPr id="1033" name="Google Shape;1033;p83"/>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034" name="Google Shape;1034;p83"/>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035" name="Google Shape;1035;p83"/>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6" name="Google Shape;1036;p83"/>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037" name="Google Shape;1037;p83"/>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038" name="Google Shape;1038;p83"/>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039" name="Google Shape;1039;p83"/>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040" name="Google Shape;1040;p83"/>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041" name="Google Shape;1041;p83"/>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042" name="Google Shape;1042;p83"/>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43" name="Google Shape;1043;p83"/>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44" name="Google Shape;1044;p83"/>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45" name="Google Shape;1045;p83"/>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046" name="Google Shape;1046;p83"/>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047" name="Google Shape;1047;p83"/>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048" name="Google Shape;1048;p83"/>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049" name="Google Shape;1049;p83"/>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050" name="Google Shape;1050;p83"/>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051" name="Google Shape;1051;p83"/>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052" name="Google Shape;1052;p83"/>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053" name="Google Shape;1053;p83"/>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054" name="Google Shape;1054;p83"/>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055" name="Google Shape;1055;p83"/>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056" name="Google Shape;1056;p83"/>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057" name="Google Shape;1057;p83"/>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058" name="Google Shape;1058;p83"/>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059" name="Google Shape;1059;p83"/>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060" name="Google Shape;1060;p83"/>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061" name="Google Shape;1061;p83"/>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062" name="Google Shape;1062;p83"/>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063" name="Google Shape;1063;p83"/>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064" name="Google Shape;1064;p83"/>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065" name="Google Shape;1065;p83"/>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066" name="Google Shape;1066;p83"/>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067" name="Google Shape;1067;p83"/>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068" name="Google Shape;1068;p83"/>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069" name="Google Shape;1069;p83"/>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070" name="Google Shape;1070;p83"/>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071" name="Google Shape;1071;p83"/>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072" name="Google Shape;1072;p83"/>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073" name="Google Shape;1073;p83"/>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074" name="Google Shape;1074;p83"/>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075" name="Google Shape;1075;p83"/>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076" name="Google Shape;1076;p83"/>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080" name="Shape 1080"/>
        <p:cNvGrpSpPr/>
        <p:nvPr/>
      </p:nvGrpSpPr>
      <p:grpSpPr>
        <a:xfrm>
          <a:off x="0" y="0"/>
          <a:ext cx="0" cy="0"/>
          <a:chOff x="0" y="0"/>
          <a:chExt cx="0" cy="0"/>
        </a:xfrm>
      </p:grpSpPr>
      <p:pic>
        <p:nvPicPr>
          <p:cNvPr id="1081" name="Google Shape;1081;p84"/>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082" name="Google Shape;1082;p84"/>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083" name="Google Shape;1083;p84"/>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4" name="Google Shape;1084;p84"/>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085" name="Google Shape;1085;p84"/>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086" name="Google Shape;1086;p84"/>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087" name="Google Shape;1087;p84"/>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088" name="Google Shape;1088;p84"/>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089" name="Google Shape;1089;p84"/>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090" name="Google Shape;1090;p84"/>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91" name="Google Shape;1091;p84"/>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92" name="Google Shape;1092;p84"/>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093" name="Google Shape;1093;p84"/>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094" name="Google Shape;1094;p84"/>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095" name="Google Shape;1095;p84"/>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096" name="Google Shape;1096;p84"/>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097" name="Google Shape;1097;p84"/>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098" name="Google Shape;1098;p84"/>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099" name="Google Shape;1099;p84"/>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100" name="Google Shape;1100;p84"/>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101" name="Google Shape;1101;p84"/>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102" name="Google Shape;1102;p84"/>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103" name="Google Shape;1103;p84"/>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104" name="Google Shape;1104;p84"/>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105" name="Google Shape;1105;p84"/>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106" name="Google Shape;1106;p84"/>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107" name="Google Shape;1107;p84"/>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108" name="Google Shape;1108;p84"/>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109" name="Google Shape;1109;p84"/>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110" name="Google Shape;1110;p84"/>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111" name="Google Shape;1111;p84"/>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112" name="Google Shape;1112;p84"/>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113" name="Google Shape;1113;p84"/>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114" name="Google Shape;1114;p84"/>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115" name="Google Shape;1115;p84"/>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116" name="Google Shape;1116;p84"/>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117" name="Google Shape;1117;p84"/>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118" name="Google Shape;1118;p84"/>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119" name="Google Shape;1119;p84"/>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120" name="Google Shape;1120;p84"/>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121" name="Google Shape;1121;p84"/>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122" name="Google Shape;1122;p84"/>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123" name="Google Shape;1123;p84"/>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124" name="Google Shape;1124;p84"/>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125" name="Google Shape;1125;p84"/>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77" name="Shape 177"/>
        <p:cNvGrpSpPr/>
        <p:nvPr/>
      </p:nvGrpSpPr>
      <p:grpSpPr>
        <a:xfrm>
          <a:off x="0" y="0"/>
          <a:ext cx="0" cy="0"/>
          <a:chOff x="0" y="0"/>
          <a:chExt cx="0" cy="0"/>
        </a:xfrm>
      </p:grpSpPr>
      <p:cxnSp>
        <p:nvCxnSpPr>
          <p:cNvPr id="178" name="Google Shape;178;p31"/>
          <p:cNvCxnSpPr/>
          <p:nvPr/>
        </p:nvCxnSpPr>
        <p:spPr>
          <a:xfrm flipH="1" rot="10800000">
            <a:off x="607250" y="3195325"/>
            <a:ext cx="8305800" cy="11100"/>
          </a:xfrm>
          <a:prstGeom prst="straightConnector1">
            <a:avLst/>
          </a:prstGeom>
          <a:noFill/>
          <a:ln cap="flat" cmpd="sng" w="76200">
            <a:solidFill>
              <a:srgbClr val="FFFFFF"/>
            </a:solidFill>
            <a:prstDash val="solid"/>
            <a:round/>
            <a:headEnd len="med" w="med" type="none"/>
            <a:tailEnd len="med" w="med" type="stealth"/>
          </a:ln>
        </p:spPr>
      </p:cxnSp>
      <p:cxnSp>
        <p:nvCxnSpPr>
          <p:cNvPr id="179" name="Google Shape;179;p31"/>
          <p:cNvCxnSpPr/>
          <p:nvPr/>
        </p:nvCxnSpPr>
        <p:spPr>
          <a:xfrm rot="10800000">
            <a:off x="1064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80" name="Google Shape;180;p31"/>
          <p:cNvSpPr txBox="1"/>
          <p:nvPr>
            <p:ph idx="4294967295" type="subTitle"/>
          </p:nvPr>
        </p:nvSpPr>
        <p:spPr>
          <a:xfrm>
            <a:off x="195900" y="18602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Outlooks </a:t>
            </a:r>
            <a:endParaRPr>
              <a:solidFill>
                <a:srgbClr val="FFFFFF"/>
              </a:solidFill>
            </a:endParaRPr>
          </a:p>
          <a:p>
            <a:pPr indent="0" lvl="0" marL="0" rtl="0" algn="ctr">
              <a:spcBef>
                <a:spcPts val="1200"/>
              </a:spcBef>
              <a:spcAft>
                <a:spcPts val="1200"/>
              </a:spcAft>
              <a:buNone/>
            </a:pPr>
            <a:r>
              <a:rPr lang="en">
                <a:solidFill>
                  <a:srgbClr val="FFFFFF"/>
                </a:solidFill>
              </a:rPr>
              <a:t>Synoptic Scale</a:t>
            </a:r>
            <a:endParaRPr>
              <a:solidFill>
                <a:srgbClr val="FFFFFF"/>
              </a:solidFill>
            </a:endParaRPr>
          </a:p>
        </p:txBody>
      </p:sp>
      <p:sp>
        <p:nvSpPr>
          <p:cNvPr id="181" name="Google Shape;181;p31"/>
          <p:cNvSpPr txBox="1"/>
          <p:nvPr>
            <p:ph idx="4294967295" type="subTitle"/>
          </p:nvPr>
        </p:nvSpPr>
        <p:spPr>
          <a:xfrm>
            <a:off x="195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1-8 Days</a:t>
            </a:r>
            <a:endParaRPr>
              <a:solidFill>
                <a:srgbClr val="FFFFFF"/>
              </a:solidFill>
            </a:endParaRPr>
          </a:p>
        </p:txBody>
      </p:sp>
      <p:cxnSp>
        <p:nvCxnSpPr>
          <p:cNvPr id="182" name="Google Shape;182;p31"/>
          <p:cNvCxnSpPr/>
          <p:nvPr/>
        </p:nvCxnSpPr>
        <p:spPr>
          <a:xfrm rot="10800000">
            <a:off x="32742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83" name="Google Shape;183;p31"/>
          <p:cNvSpPr txBox="1"/>
          <p:nvPr>
            <p:ph idx="4294967295" type="subTitle"/>
          </p:nvPr>
        </p:nvSpPr>
        <p:spPr>
          <a:xfrm>
            <a:off x="22533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Watches </a:t>
            </a:r>
            <a:endParaRPr>
              <a:solidFill>
                <a:srgbClr val="FFFFFF"/>
              </a:solidFill>
            </a:endParaRPr>
          </a:p>
          <a:p>
            <a:pPr indent="0" lvl="0" marL="0" rtl="0" algn="ctr">
              <a:spcBef>
                <a:spcPts val="1200"/>
              </a:spcBef>
              <a:spcAft>
                <a:spcPts val="1200"/>
              </a:spcAft>
              <a:buNone/>
            </a:pPr>
            <a:r>
              <a:rPr lang="en">
                <a:solidFill>
                  <a:srgbClr val="FFFFFF"/>
                </a:solidFill>
              </a:rPr>
              <a:t>Meso-Alpha Scale</a:t>
            </a:r>
            <a:endParaRPr>
              <a:solidFill>
                <a:srgbClr val="FFFFFF"/>
              </a:solidFill>
            </a:endParaRPr>
          </a:p>
        </p:txBody>
      </p:sp>
      <p:sp>
        <p:nvSpPr>
          <p:cNvPr id="184" name="Google Shape;184;p31"/>
          <p:cNvSpPr txBox="1"/>
          <p:nvPr>
            <p:ph idx="4294967295" type="subTitle"/>
          </p:nvPr>
        </p:nvSpPr>
        <p:spPr>
          <a:xfrm>
            <a:off x="24057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1-4 Hours</a:t>
            </a:r>
            <a:endParaRPr>
              <a:solidFill>
                <a:srgbClr val="FFFFFF"/>
              </a:solidFill>
            </a:endParaRPr>
          </a:p>
        </p:txBody>
      </p:sp>
      <p:cxnSp>
        <p:nvCxnSpPr>
          <p:cNvPr id="185" name="Google Shape;185;p31"/>
          <p:cNvCxnSpPr/>
          <p:nvPr/>
        </p:nvCxnSpPr>
        <p:spPr>
          <a:xfrm rot="10800000">
            <a:off x="7541450" y="2802175"/>
            <a:ext cx="0" cy="791700"/>
          </a:xfrm>
          <a:prstGeom prst="straightConnector1">
            <a:avLst/>
          </a:prstGeom>
          <a:noFill/>
          <a:ln cap="flat" cmpd="sng" w="28575">
            <a:solidFill>
              <a:srgbClr val="FFFFFF"/>
            </a:solidFill>
            <a:prstDash val="solid"/>
            <a:round/>
            <a:headEnd len="med" w="med" type="none"/>
            <a:tailEnd len="med" w="med" type="none"/>
          </a:ln>
        </p:spPr>
      </p:cxnSp>
      <p:sp>
        <p:nvSpPr>
          <p:cNvPr id="186" name="Google Shape;186;p31"/>
          <p:cNvSpPr txBox="1"/>
          <p:nvPr>
            <p:ph idx="4294967295" type="subTitle"/>
          </p:nvPr>
        </p:nvSpPr>
        <p:spPr>
          <a:xfrm>
            <a:off x="6520500" y="18602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Warnings </a:t>
            </a:r>
            <a:endParaRPr>
              <a:solidFill>
                <a:srgbClr val="FFFFFF"/>
              </a:solidFill>
            </a:endParaRPr>
          </a:p>
          <a:p>
            <a:pPr indent="0" lvl="0" marL="0" rtl="0" algn="ctr">
              <a:spcBef>
                <a:spcPts val="1200"/>
              </a:spcBef>
              <a:spcAft>
                <a:spcPts val="1200"/>
              </a:spcAft>
              <a:buNone/>
            </a:pPr>
            <a:r>
              <a:rPr lang="en">
                <a:solidFill>
                  <a:srgbClr val="FFFFFF"/>
                </a:solidFill>
              </a:rPr>
              <a:t>Storm Scale</a:t>
            </a:r>
            <a:endParaRPr>
              <a:solidFill>
                <a:srgbClr val="FFFFFF"/>
              </a:solidFill>
            </a:endParaRPr>
          </a:p>
        </p:txBody>
      </p:sp>
      <p:sp>
        <p:nvSpPr>
          <p:cNvPr id="187" name="Google Shape;187;p31"/>
          <p:cNvSpPr txBox="1"/>
          <p:nvPr>
            <p:ph idx="4294967295" type="subTitle"/>
          </p:nvPr>
        </p:nvSpPr>
        <p:spPr>
          <a:xfrm>
            <a:off x="66729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30-60 minutes</a:t>
            </a:r>
            <a:endParaRPr>
              <a:solidFill>
                <a:srgbClr val="FFFFFF"/>
              </a:solidFill>
            </a:endParaRPr>
          </a:p>
        </p:txBody>
      </p:sp>
      <p:pic>
        <p:nvPicPr>
          <p:cNvPr id="188" name="Google Shape;188;p31"/>
          <p:cNvPicPr preferRelativeResize="0"/>
          <p:nvPr/>
        </p:nvPicPr>
        <p:blipFill>
          <a:blip r:embed="rId3">
            <a:alphaModFix/>
          </a:blip>
          <a:stretch>
            <a:fillRect/>
          </a:stretch>
        </p:blipFill>
        <p:spPr>
          <a:xfrm>
            <a:off x="2475525" y="377050"/>
            <a:ext cx="1644076" cy="1437406"/>
          </a:xfrm>
          <a:prstGeom prst="rect">
            <a:avLst/>
          </a:prstGeom>
          <a:noFill/>
          <a:ln>
            <a:noFill/>
          </a:ln>
        </p:spPr>
      </p:pic>
      <p:pic>
        <p:nvPicPr>
          <p:cNvPr id="189" name="Google Shape;189;p31"/>
          <p:cNvPicPr preferRelativeResize="0"/>
          <p:nvPr/>
        </p:nvPicPr>
        <p:blipFill rotWithShape="1">
          <a:blip r:embed="rId4">
            <a:alphaModFix/>
          </a:blip>
          <a:srcRect b="14359" l="42442" r="0" t="19406"/>
          <a:stretch/>
        </p:blipFill>
        <p:spPr>
          <a:xfrm>
            <a:off x="297151" y="413300"/>
            <a:ext cx="1745575" cy="1364900"/>
          </a:xfrm>
          <a:prstGeom prst="rect">
            <a:avLst/>
          </a:prstGeom>
          <a:noFill/>
          <a:ln cap="flat" cmpd="sng" w="19050">
            <a:solidFill>
              <a:srgbClr val="000000"/>
            </a:solidFill>
            <a:prstDash val="solid"/>
            <a:round/>
            <a:headEnd len="sm" w="sm" type="none"/>
            <a:tailEnd len="sm" w="sm" type="none"/>
          </a:ln>
        </p:spPr>
      </p:pic>
      <p:pic>
        <p:nvPicPr>
          <p:cNvPr descr="Severe Thunderstorm Warning issued for much of New River ..." id="190" name="Google Shape;190;p31"/>
          <p:cNvPicPr preferRelativeResize="0"/>
          <p:nvPr/>
        </p:nvPicPr>
        <p:blipFill rotWithShape="1">
          <a:blip r:embed="rId5">
            <a:alphaModFix/>
          </a:blip>
          <a:srcRect b="0" l="15565" r="15254" t="0"/>
          <a:stretch/>
        </p:blipFill>
        <p:spPr>
          <a:xfrm>
            <a:off x="6684500" y="377051"/>
            <a:ext cx="1713900" cy="1393548"/>
          </a:xfrm>
          <a:prstGeom prst="rect">
            <a:avLst/>
          </a:prstGeom>
          <a:noFill/>
          <a:ln>
            <a:noFill/>
          </a:ln>
        </p:spPr>
      </p:pic>
      <p:sp>
        <p:nvSpPr>
          <p:cNvPr id="191" name="Google Shape;191;p31"/>
          <p:cNvSpPr txBox="1"/>
          <p:nvPr>
            <p:ph idx="4294967295" type="subTitle"/>
          </p:nvPr>
        </p:nvSpPr>
        <p:spPr>
          <a:xfrm>
            <a:off x="4386900" y="1707875"/>
            <a:ext cx="21663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Mesoanalysis </a:t>
            </a:r>
            <a:endParaRPr>
              <a:solidFill>
                <a:srgbClr val="FFFFFF"/>
              </a:solidFill>
            </a:endParaRPr>
          </a:p>
          <a:p>
            <a:pPr indent="0" lvl="0" marL="0" rtl="0" algn="ctr">
              <a:spcBef>
                <a:spcPts val="1200"/>
              </a:spcBef>
              <a:spcAft>
                <a:spcPts val="1200"/>
              </a:spcAft>
              <a:buNone/>
            </a:pPr>
            <a:r>
              <a:rPr lang="en">
                <a:solidFill>
                  <a:srgbClr val="FFFFFF"/>
                </a:solidFill>
              </a:rPr>
              <a:t>Meso-Alpha to Beta Scale</a:t>
            </a:r>
            <a:endParaRPr>
              <a:solidFill>
                <a:srgbClr val="FFFFFF"/>
              </a:solidFill>
            </a:endParaRPr>
          </a:p>
        </p:txBody>
      </p:sp>
      <p:sp>
        <p:nvSpPr>
          <p:cNvPr id="192" name="Google Shape;192;p31"/>
          <p:cNvSpPr txBox="1"/>
          <p:nvPr>
            <p:ph idx="4294967295" type="subTitle"/>
          </p:nvPr>
        </p:nvSpPr>
        <p:spPr>
          <a:xfrm>
            <a:off x="4539300" y="3612875"/>
            <a:ext cx="1713900" cy="5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FFFFFF"/>
                </a:solidFill>
              </a:rPr>
              <a:t>0-2 Hours</a:t>
            </a:r>
            <a:endParaRPr>
              <a:solidFill>
                <a:srgbClr val="FFFFFF"/>
              </a:solidFill>
            </a:endParaRPr>
          </a:p>
        </p:txBody>
      </p:sp>
      <p:pic>
        <p:nvPicPr>
          <p:cNvPr id="193" name="Google Shape;193;p31"/>
          <p:cNvPicPr preferRelativeResize="0"/>
          <p:nvPr/>
        </p:nvPicPr>
        <p:blipFill>
          <a:blip r:embed="rId6">
            <a:alphaModFix/>
          </a:blip>
          <a:stretch>
            <a:fillRect/>
          </a:stretch>
        </p:blipFill>
        <p:spPr>
          <a:xfrm>
            <a:off x="4436747" y="260901"/>
            <a:ext cx="1919018" cy="1437400"/>
          </a:xfrm>
          <a:prstGeom prst="rect">
            <a:avLst/>
          </a:prstGeom>
          <a:noFill/>
          <a:ln>
            <a:noFill/>
          </a:ln>
        </p:spPr>
      </p:pic>
      <p:sp>
        <p:nvSpPr>
          <p:cNvPr id="194" name="Google Shape;194;p31"/>
          <p:cNvSpPr/>
          <p:nvPr/>
        </p:nvSpPr>
        <p:spPr>
          <a:xfrm>
            <a:off x="3276950" y="3043275"/>
            <a:ext cx="4264500" cy="279900"/>
          </a:xfrm>
          <a:prstGeom prst="rect">
            <a:avLst/>
          </a:prstGeom>
          <a:solidFill>
            <a:srgbClr val="FFD966">
              <a:alpha val="433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1"/>
          <p:cNvSpPr txBox="1"/>
          <p:nvPr>
            <p:ph idx="4294967295" type="subTitle"/>
          </p:nvPr>
        </p:nvSpPr>
        <p:spPr>
          <a:xfrm>
            <a:off x="97200" y="4308000"/>
            <a:ext cx="89166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rgbClr val="FFFFFF"/>
                </a:solidFill>
              </a:rPr>
              <a:t>Anticipate potential storm local to regional hazards prior to the issuance of a warning!</a:t>
            </a:r>
            <a:endParaRPr>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129" name="Shape 1129"/>
        <p:cNvGrpSpPr/>
        <p:nvPr/>
      </p:nvGrpSpPr>
      <p:grpSpPr>
        <a:xfrm>
          <a:off x="0" y="0"/>
          <a:ext cx="0" cy="0"/>
          <a:chOff x="0" y="0"/>
          <a:chExt cx="0" cy="0"/>
        </a:xfrm>
      </p:grpSpPr>
      <p:pic>
        <p:nvPicPr>
          <p:cNvPr id="1130" name="Google Shape;1130;p85"/>
          <p:cNvPicPr preferRelativeResize="0"/>
          <p:nvPr/>
        </p:nvPicPr>
        <p:blipFill>
          <a:blip r:embed="rId3">
            <a:alphaModFix/>
          </a:blip>
          <a:stretch>
            <a:fillRect/>
          </a:stretch>
        </p:blipFill>
        <p:spPr>
          <a:xfrm>
            <a:off x="0" y="0"/>
            <a:ext cx="9198424" cy="5143501"/>
          </a:xfrm>
          <a:prstGeom prst="rect">
            <a:avLst/>
          </a:prstGeom>
          <a:noFill/>
          <a:ln>
            <a:noFill/>
          </a:ln>
        </p:spPr>
      </p:pic>
      <p:sp>
        <p:nvSpPr>
          <p:cNvPr id="1131" name="Google Shape;1131;p85"/>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pic>
        <p:nvPicPr>
          <p:cNvPr descr="20190829 2000 UTC Day 1 Outlook Graphic" id="1132" name="Google Shape;1132;p85"/>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133" name="Google Shape;1133;p85"/>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4" name="Google Shape;1134;p85"/>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135" name="Google Shape;1135;p85"/>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136" name="Google Shape;1136;p85"/>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137" name="Google Shape;1137;p85"/>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138" name="Google Shape;1138;p85"/>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139" name="Google Shape;1139;p85"/>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140" name="Google Shape;1140;p85"/>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141" name="Google Shape;1141;p85"/>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142" name="Google Shape;1142;p85"/>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143" name="Google Shape;1143;p85"/>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144" name="Google Shape;1144;p85"/>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145" name="Google Shape;1145;p85"/>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146" name="Google Shape;1146;p85"/>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147" name="Google Shape;1147;p85"/>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148" name="Google Shape;1148;p85"/>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149" name="Google Shape;1149;p85"/>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150" name="Google Shape;1150;p85"/>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151" name="Google Shape;1151;p85"/>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152" name="Google Shape;1152;p85"/>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153" name="Google Shape;1153;p85"/>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154" name="Google Shape;1154;p85"/>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155" name="Google Shape;1155;p85"/>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156" name="Google Shape;1156;p85"/>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157" name="Google Shape;1157;p85"/>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158" name="Google Shape;1158;p85"/>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159" name="Google Shape;1159;p85"/>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160" name="Google Shape;1160;p85"/>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161" name="Google Shape;1161;p85"/>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162" name="Google Shape;1162;p85"/>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163" name="Google Shape;1163;p85"/>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164" name="Google Shape;1164;p85"/>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165" name="Google Shape;1165;p85"/>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166" name="Google Shape;1166;p85"/>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167" name="Google Shape;1167;p85"/>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168" name="Google Shape;1168;p85"/>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169" name="Google Shape;1169;p85"/>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170" name="Google Shape;1170;p85"/>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171" name="Google Shape;1171;p85"/>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172" name="Google Shape;1172;p85"/>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173" name="Google Shape;1173;p85"/>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174" name="Google Shape;1174;p85"/>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a:t>
            </a:r>
            <a:r>
              <a:rPr b="1" lang="en" sz="1200">
                <a:solidFill>
                  <a:srgbClr val="38761D"/>
                </a:solidFill>
              </a:rPr>
              <a:t>5</a:t>
            </a:r>
            <a:endParaRPr b="1" sz="1200">
              <a:solidFill>
                <a:srgbClr val="38761D"/>
              </a:solidFill>
            </a:endParaRPr>
          </a:p>
        </p:txBody>
      </p:sp>
      <p:sp>
        <p:nvSpPr>
          <p:cNvPr id="1175" name="Google Shape;1175;p85"/>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176" name="Google Shape;1176;p85"/>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177" name="Google Shape;1177;p85"/>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178" name="Google Shape;1178;p85"/>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179" name="Google Shape;1179;p85"/>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180" name="Google Shape;1180;p85"/>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181" name="Google Shape;1181;p85"/>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182" name="Google Shape;1182;p85"/>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183" name="Google Shape;1183;p85"/>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184" name="Google Shape;1184;p85"/>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185" name="Google Shape;1185;p85"/>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186" name="Google Shape;1186;p85"/>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187" name="Google Shape;1187;p85"/>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188" name="Google Shape;1188;p85"/>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189" name="Google Shape;1189;p85"/>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190" name="Google Shape;1190;p85"/>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191" name="Google Shape;1191;p85"/>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192" name="Google Shape;1192;p85"/>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193" name="Google Shape;1193;p85"/>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194" name="Google Shape;1194;p85"/>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198" name="Shape 1198"/>
        <p:cNvGrpSpPr/>
        <p:nvPr/>
      </p:nvGrpSpPr>
      <p:grpSpPr>
        <a:xfrm>
          <a:off x="0" y="0"/>
          <a:ext cx="0" cy="0"/>
          <a:chOff x="0" y="0"/>
          <a:chExt cx="0" cy="0"/>
        </a:xfrm>
      </p:grpSpPr>
      <p:pic>
        <p:nvPicPr>
          <p:cNvPr id="1199" name="Google Shape;1199;p86"/>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200" name="Google Shape;1200;p86"/>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201" name="Google Shape;1201;p86"/>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2" name="Google Shape;1202;p86"/>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203" name="Google Shape;1203;p86"/>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204" name="Google Shape;1204;p86"/>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205" name="Google Shape;1205;p86"/>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206" name="Google Shape;1206;p86"/>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207" name="Google Shape;1207;p86"/>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208" name="Google Shape;1208;p86"/>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209" name="Google Shape;1209;p86"/>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210" name="Google Shape;1210;p86"/>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211" name="Google Shape;1211;p86"/>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212" name="Google Shape;1212;p86"/>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213" name="Google Shape;1213;p86"/>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214" name="Google Shape;1214;p86"/>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215" name="Google Shape;1215;p86"/>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216" name="Google Shape;1216;p86"/>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217" name="Google Shape;1217;p86"/>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218" name="Google Shape;1218;p86"/>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219" name="Google Shape;1219;p86"/>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220" name="Google Shape;1220;p86"/>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221" name="Google Shape;1221;p86"/>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222" name="Google Shape;1222;p86"/>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223" name="Google Shape;1223;p86"/>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224" name="Google Shape;1224;p86"/>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225" name="Google Shape;1225;p86"/>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226" name="Google Shape;1226;p86"/>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227" name="Google Shape;1227;p86"/>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228" name="Google Shape;1228;p86"/>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229" name="Google Shape;1229;p86"/>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230" name="Google Shape;1230;p86"/>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231" name="Google Shape;1231;p86"/>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232" name="Google Shape;1232;p86"/>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233" name="Google Shape;1233;p86"/>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234" name="Google Shape;1234;p86"/>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235" name="Google Shape;1235;p86"/>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236" name="Google Shape;1236;p86"/>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237" name="Google Shape;1237;p86"/>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238" name="Google Shape;1238;p86"/>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239" name="Google Shape;1239;p86"/>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240" name="Google Shape;1240;p86"/>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241" name="Google Shape;1241;p86"/>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242" name="Google Shape;1242;p86"/>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243" name="Google Shape;1243;p86"/>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244" name="Google Shape;1244;p86"/>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245" name="Google Shape;1245;p86"/>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246" name="Google Shape;1246;p86"/>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247" name="Google Shape;1247;p86"/>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248" name="Google Shape;1248;p86"/>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249" name="Google Shape;1249;p86"/>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250" name="Google Shape;1250;p86"/>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251" name="Google Shape;1251;p86"/>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252" name="Google Shape;1252;p86"/>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253" name="Google Shape;1253;p86"/>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254" name="Google Shape;1254;p86"/>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255" name="Google Shape;1255;p86"/>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256" name="Google Shape;1256;p86"/>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257" name="Google Shape;1257;p86"/>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258" name="Google Shape;1258;p86"/>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259" name="Google Shape;1259;p86"/>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260" name="Google Shape;1260;p86"/>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261" name="Google Shape;1261;p86"/>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262" name="Google Shape;1262;p86"/>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263" name="Google Shape;1263;p86"/>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264" name="Google Shape;1264;p86"/>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268" name="Shape 1268"/>
        <p:cNvGrpSpPr/>
        <p:nvPr/>
      </p:nvGrpSpPr>
      <p:grpSpPr>
        <a:xfrm>
          <a:off x="0" y="0"/>
          <a:ext cx="0" cy="0"/>
          <a:chOff x="0" y="0"/>
          <a:chExt cx="0" cy="0"/>
        </a:xfrm>
      </p:grpSpPr>
      <p:pic>
        <p:nvPicPr>
          <p:cNvPr id="1269" name="Google Shape;1269;p87"/>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270" name="Google Shape;1270;p87"/>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271" name="Google Shape;1271;p87"/>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2" name="Google Shape;1272;p87"/>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273" name="Google Shape;1273;p87"/>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274" name="Google Shape;1274;p87"/>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275" name="Google Shape;1275;p87"/>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276" name="Google Shape;1276;p87"/>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277" name="Google Shape;1277;p87"/>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278" name="Google Shape;1278;p87"/>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279" name="Google Shape;1279;p87"/>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280" name="Google Shape;1280;p87"/>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281" name="Google Shape;1281;p87"/>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282" name="Google Shape;1282;p87"/>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283" name="Google Shape;1283;p87"/>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284" name="Google Shape;1284;p87"/>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285" name="Google Shape;1285;p87"/>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286" name="Google Shape;1286;p87"/>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287" name="Google Shape;1287;p87"/>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288" name="Google Shape;1288;p87"/>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289" name="Google Shape;1289;p87"/>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290" name="Google Shape;1290;p87"/>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291" name="Google Shape;1291;p87"/>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292" name="Google Shape;1292;p87"/>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293" name="Google Shape;1293;p87"/>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294" name="Google Shape;1294;p87"/>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295" name="Google Shape;1295;p87"/>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296" name="Google Shape;1296;p87"/>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297" name="Google Shape;1297;p87"/>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298" name="Google Shape;1298;p87"/>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299" name="Google Shape;1299;p87"/>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300" name="Google Shape;1300;p87"/>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301" name="Google Shape;1301;p87"/>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302" name="Google Shape;1302;p87"/>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303" name="Google Shape;1303;p87"/>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304" name="Google Shape;1304;p87"/>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305" name="Google Shape;1305;p87"/>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306" name="Google Shape;1306;p87"/>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307" name="Google Shape;1307;p87"/>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308" name="Google Shape;1308;p87"/>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309" name="Google Shape;1309;p87"/>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310" name="Google Shape;1310;p87"/>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311" name="Google Shape;1311;p87"/>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312" name="Google Shape;1312;p87"/>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313" name="Google Shape;1313;p87"/>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314" name="Google Shape;1314;p87"/>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315" name="Google Shape;1315;p87"/>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316" name="Google Shape;1316;p87"/>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317" name="Google Shape;1317;p87"/>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318" name="Google Shape;1318;p87"/>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319" name="Google Shape;1319;p87"/>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320" name="Google Shape;1320;p87"/>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321" name="Google Shape;1321;p87"/>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322" name="Google Shape;1322;p87"/>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323" name="Google Shape;1323;p87"/>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324" name="Google Shape;1324;p87"/>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325" name="Google Shape;1325;p87"/>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326" name="Google Shape;1326;p87"/>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327" name="Google Shape;1327;p87"/>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328" name="Google Shape;1328;p87"/>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329" name="Google Shape;1329;p87"/>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330" name="Google Shape;1330;p87"/>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331" name="Google Shape;1331;p87"/>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332" name="Google Shape;1332;p87"/>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333" name="Google Shape;1333;p87"/>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334" name="Google Shape;1334;p87"/>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335" name="Google Shape;1335;p87"/>
          <p:cNvSpPr/>
          <p:nvPr/>
        </p:nvSpPr>
        <p:spPr>
          <a:xfrm>
            <a:off x="1485950" y="966850"/>
            <a:ext cx="7712475" cy="4192050"/>
          </a:xfrm>
          <a:custGeom>
            <a:rect b="b" l="l" r="r" t="t"/>
            <a:pathLst>
              <a:path extrusionOk="0" h="167682" w="308499">
                <a:moveTo>
                  <a:pt x="0" y="166562"/>
                </a:moveTo>
                <a:lnTo>
                  <a:pt x="1568" y="138130"/>
                </a:lnTo>
                <a:lnTo>
                  <a:pt x="4926" y="111937"/>
                </a:lnTo>
                <a:lnTo>
                  <a:pt x="5597" y="74998"/>
                </a:lnTo>
                <a:lnTo>
                  <a:pt x="4702" y="54625"/>
                </a:lnTo>
                <a:lnTo>
                  <a:pt x="1344" y="34925"/>
                </a:lnTo>
                <a:lnTo>
                  <a:pt x="1568" y="14328"/>
                </a:lnTo>
                <a:lnTo>
                  <a:pt x="15000" y="0"/>
                </a:lnTo>
                <a:lnTo>
                  <a:pt x="48133" y="1120"/>
                </a:lnTo>
                <a:lnTo>
                  <a:pt x="69625" y="14552"/>
                </a:lnTo>
                <a:lnTo>
                  <a:pt x="96266" y="27984"/>
                </a:lnTo>
                <a:lnTo>
                  <a:pt x="133205" y="29328"/>
                </a:lnTo>
                <a:lnTo>
                  <a:pt x="165891" y="36939"/>
                </a:lnTo>
                <a:lnTo>
                  <a:pt x="206188" y="49252"/>
                </a:lnTo>
                <a:lnTo>
                  <a:pt x="240217" y="52611"/>
                </a:lnTo>
                <a:lnTo>
                  <a:pt x="288798" y="53954"/>
                </a:lnTo>
                <a:lnTo>
                  <a:pt x="308499" y="53730"/>
                </a:lnTo>
                <a:lnTo>
                  <a:pt x="307827" y="167682"/>
                </a:lnTo>
                <a:close/>
              </a:path>
            </a:pathLst>
          </a:custGeom>
          <a:solidFill>
            <a:srgbClr val="E06666">
              <a:alpha val="36110"/>
            </a:srgbClr>
          </a:solidFill>
          <a:ln cap="flat" cmpd="sng" w="28575">
            <a:solidFill>
              <a:srgbClr val="000000"/>
            </a:solidFill>
            <a:prstDash val="solid"/>
            <a:round/>
            <a:headEnd len="med" w="med" type="none"/>
            <a:tailEnd len="med" w="med" type="none"/>
          </a:ln>
        </p:spPr>
      </p:sp>
      <p:sp>
        <p:nvSpPr>
          <p:cNvPr id="1336" name="Google Shape;1336;p87"/>
          <p:cNvSpPr txBox="1"/>
          <p:nvPr/>
        </p:nvSpPr>
        <p:spPr>
          <a:xfrm>
            <a:off x="3361475" y="747938"/>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Area of Concern for the next 0-3 hours</a:t>
            </a:r>
            <a:endParaRPr b="1" sz="16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340" name="Shape 1340"/>
        <p:cNvGrpSpPr/>
        <p:nvPr/>
      </p:nvGrpSpPr>
      <p:grpSpPr>
        <a:xfrm>
          <a:off x="0" y="0"/>
          <a:ext cx="0" cy="0"/>
          <a:chOff x="0" y="0"/>
          <a:chExt cx="0" cy="0"/>
        </a:xfrm>
      </p:grpSpPr>
      <p:pic>
        <p:nvPicPr>
          <p:cNvPr id="1341" name="Google Shape;1341;p88"/>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342" name="Google Shape;1342;p88"/>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343" name="Google Shape;1343;p88"/>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4" name="Google Shape;1344;p88"/>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345" name="Google Shape;1345;p88"/>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346" name="Google Shape;1346;p88"/>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347" name="Google Shape;1347;p88"/>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348" name="Google Shape;1348;p88"/>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349" name="Google Shape;1349;p88"/>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350" name="Google Shape;1350;p88"/>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351" name="Google Shape;1351;p88"/>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352" name="Google Shape;1352;p88"/>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353" name="Google Shape;1353;p88"/>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354" name="Google Shape;1354;p88"/>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355" name="Google Shape;1355;p88"/>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356" name="Google Shape;1356;p88"/>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357" name="Google Shape;1357;p88"/>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358" name="Google Shape;1358;p88"/>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359" name="Google Shape;1359;p88"/>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360" name="Google Shape;1360;p88"/>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361" name="Google Shape;1361;p88"/>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362" name="Google Shape;1362;p88"/>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363" name="Google Shape;1363;p88"/>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364" name="Google Shape;1364;p88"/>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365" name="Google Shape;1365;p88"/>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366" name="Google Shape;1366;p88"/>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367" name="Google Shape;1367;p88"/>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368" name="Google Shape;1368;p88"/>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369" name="Google Shape;1369;p88"/>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370" name="Google Shape;1370;p88"/>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371" name="Google Shape;1371;p88"/>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372" name="Google Shape;1372;p88"/>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373" name="Google Shape;1373;p88"/>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374" name="Google Shape;1374;p88"/>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375" name="Google Shape;1375;p88"/>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376" name="Google Shape;1376;p88"/>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377" name="Google Shape;1377;p88"/>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378" name="Google Shape;1378;p88"/>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379" name="Google Shape;1379;p88"/>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380" name="Google Shape;1380;p88"/>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381" name="Google Shape;1381;p88"/>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382" name="Google Shape;1382;p88"/>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383" name="Google Shape;1383;p88"/>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384" name="Google Shape;1384;p88"/>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385" name="Google Shape;1385;p88"/>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386" name="Google Shape;1386;p88"/>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387" name="Google Shape;1387;p88"/>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388" name="Google Shape;1388;p88"/>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389" name="Google Shape;1389;p88"/>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390" name="Google Shape;1390;p88"/>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391" name="Google Shape;1391;p88"/>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392" name="Google Shape;1392;p88"/>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393" name="Google Shape;1393;p88"/>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394" name="Google Shape;1394;p88"/>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395" name="Google Shape;1395;p88"/>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396" name="Google Shape;1396;p88"/>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397" name="Google Shape;1397;p88"/>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398" name="Google Shape;1398;p88"/>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399" name="Google Shape;1399;p88"/>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400" name="Google Shape;1400;p88"/>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401" name="Google Shape;1401;p88"/>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402" name="Google Shape;1402;p88"/>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403" name="Google Shape;1403;p88"/>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404" name="Google Shape;1404;p88"/>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405" name="Google Shape;1405;p88"/>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406" name="Google Shape;1406;p88"/>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407" name="Google Shape;1407;p88"/>
          <p:cNvSpPr/>
          <p:nvPr/>
        </p:nvSpPr>
        <p:spPr>
          <a:xfrm>
            <a:off x="1485950" y="966850"/>
            <a:ext cx="7712475" cy="4192050"/>
          </a:xfrm>
          <a:custGeom>
            <a:rect b="b" l="l" r="r" t="t"/>
            <a:pathLst>
              <a:path extrusionOk="0" h="167682" w="308499">
                <a:moveTo>
                  <a:pt x="0" y="166562"/>
                </a:moveTo>
                <a:lnTo>
                  <a:pt x="1568" y="138130"/>
                </a:lnTo>
                <a:lnTo>
                  <a:pt x="4926" y="111937"/>
                </a:lnTo>
                <a:lnTo>
                  <a:pt x="5597" y="74998"/>
                </a:lnTo>
                <a:lnTo>
                  <a:pt x="4702" y="54625"/>
                </a:lnTo>
                <a:lnTo>
                  <a:pt x="1344" y="34925"/>
                </a:lnTo>
                <a:lnTo>
                  <a:pt x="1568" y="14328"/>
                </a:lnTo>
                <a:lnTo>
                  <a:pt x="15000" y="0"/>
                </a:lnTo>
                <a:lnTo>
                  <a:pt x="48133" y="1120"/>
                </a:lnTo>
                <a:lnTo>
                  <a:pt x="69625" y="14552"/>
                </a:lnTo>
                <a:lnTo>
                  <a:pt x="96266" y="27984"/>
                </a:lnTo>
                <a:lnTo>
                  <a:pt x="133205" y="29328"/>
                </a:lnTo>
                <a:lnTo>
                  <a:pt x="165891" y="36939"/>
                </a:lnTo>
                <a:lnTo>
                  <a:pt x="206188" y="49252"/>
                </a:lnTo>
                <a:lnTo>
                  <a:pt x="240217" y="52611"/>
                </a:lnTo>
                <a:lnTo>
                  <a:pt x="288798" y="53954"/>
                </a:lnTo>
                <a:lnTo>
                  <a:pt x="308499" y="53730"/>
                </a:lnTo>
                <a:lnTo>
                  <a:pt x="307827" y="167682"/>
                </a:lnTo>
                <a:close/>
              </a:path>
            </a:pathLst>
          </a:custGeom>
          <a:solidFill>
            <a:srgbClr val="E06666">
              <a:alpha val="36110"/>
            </a:srgbClr>
          </a:solidFill>
          <a:ln cap="flat" cmpd="sng" w="28575">
            <a:solidFill>
              <a:srgbClr val="000000"/>
            </a:solidFill>
            <a:prstDash val="solid"/>
            <a:round/>
            <a:headEnd len="med" w="med" type="none"/>
            <a:tailEnd len="med" w="med" type="none"/>
          </a:ln>
        </p:spPr>
      </p:sp>
      <p:sp>
        <p:nvSpPr>
          <p:cNvPr id="1408" name="Google Shape;1408;p88"/>
          <p:cNvSpPr txBox="1"/>
          <p:nvPr/>
        </p:nvSpPr>
        <p:spPr>
          <a:xfrm>
            <a:off x="3361475" y="747938"/>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Area of Concern for the next 0-3 hours</a:t>
            </a:r>
            <a:endParaRPr b="1" sz="1600"/>
          </a:p>
        </p:txBody>
      </p:sp>
      <p:sp>
        <p:nvSpPr>
          <p:cNvPr id="1409" name="Google Shape;1409;p88"/>
          <p:cNvSpPr txBox="1"/>
          <p:nvPr/>
        </p:nvSpPr>
        <p:spPr>
          <a:xfrm>
            <a:off x="3172225" y="1951850"/>
            <a:ext cx="3703200" cy="25074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As a Mesoanalyst: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next 0-3 hours...</a:t>
            </a:r>
            <a:endParaRPr/>
          </a:p>
          <a:p>
            <a:pPr indent="-317500" lvl="0" marL="457200" rtl="0" algn="l">
              <a:spcBef>
                <a:spcPts val="0"/>
              </a:spcBef>
              <a:spcAft>
                <a:spcPts val="0"/>
              </a:spcAft>
              <a:buSzPts val="1400"/>
              <a:buChar char="➔"/>
            </a:pPr>
            <a:r>
              <a:rPr lang="en"/>
              <a:t>Which areas are at risk?</a:t>
            </a:r>
            <a:endParaRPr/>
          </a:p>
          <a:p>
            <a:pPr indent="-317500" lvl="0" marL="457200" rtl="0" algn="l">
              <a:spcBef>
                <a:spcPts val="0"/>
              </a:spcBef>
              <a:spcAft>
                <a:spcPts val="0"/>
              </a:spcAft>
              <a:buSzPts val="1400"/>
              <a:buChar char="➔"/>
            </a:pPr>
            <a:r>
              <a:rPr lang="en"/>
              <a:t>What will the storm mode be? </a:t>
            </a:r>
            <a:endParaRPr/>
          </a:p>
          <a:p>
            <a:pPr indent="-317500" lvl="1" marL="914400" rtl="0" algn="l">
              <a:spcBef>
                <a:spcPts val="0"/>
              </a:spcBef>
              <a:spcAft>
                <a:spcPts val="0"/>
              </a:spcAft>
              <a:buSzPts val="1400"/>
              <a:buChar char="◆"/>
            </a:pPr>
            <a:r>
              <a:rPr lang="en"/>
              <a:t>Will it remain discrete? </a:t>
            </a:r>
            <a:endParaRPr/>
          </a:p>
          <a:p>
            <a:pPr indent="-317500" lvl="0" marL="457200" rtl="0" algn="l">
              <a:spcBef>
                <a:spcPts val="0"/>
              </a:spcBef>
              <a:spcAft>
                <a:spcPts val="0"/>
              </a:spcAft>
              <a:buSzPts val="1400"/>
              <a:buChar char="➔"/>
            </a:pPr>
            <a:r>
              <a:rPr lang="en"/>
              <a:t>What are the possible hazards?</a:t>
            </a:r>
            <a:endParaRPr/>
          </a:p>
          <a:p>
            <a:pPr indent="-317500" lvl="1" marL="914400" rtl="0" algn="l">
              <a:spcBef>
                <a:spcPts val="0"/>
              </a:spcBef>
              <a:spcAft>
                <a:spcPts val="0"/>
              </a:spcAft>
              <a:buSzPts val="1400"/>
              <a:buChar char="◆"/>
            </a:pPr>
            <a:r>
              <a:rPr lang="en"/>
              <a:t>What is the tornado potential?</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Now we’ll use meteorological concepts to create a short-term forecast!</a:t>
            </a:r>
            <a:endParaRPr b="1"/>
          </a:p>
        </p:txBody>
      </p:sp>
      <p:cxnSp>
        <p:nvCxnSpPr>
          <p:cNvPr id="1410" name="Google Shape;1410;p88"/>
          <p:cNvCxnSpPr/>
          <p:nvPr/>
        </p:nvCxnSpPr>
        <p:spPr>
          <a:xfrm flipH="1">
            <a:off x="5924225" y="2567550"/>
            <a:ext cx="246300" cy="274200"/>
          </a:xfrm>
          <a:prstGeom prst="straightConnector1">
            <a:avLst/>
          </a:prstGeom>
          <a:noFill/>
          <a:ln cap="flat" cmpd="sng" w="19050">
            <a:solidFill>
              <a:srgbClr val="37AB37"/>
            </a:solidFill>
            <a:prstDash val="solid"/>
            <a:round/>
            <a:headEnd len="med" w="med" type="none"/>
            <a:tailEnd len="med" w="med" type="none"/>
          </a:ln>
        </p:spPr>
      </p:cxnSp>
      <p:cxnSp>
        <p:nvCxnSpPr>
          <p:cNvPr id="1411" name="Google Shape;1411;p88"/>
          <p:cNvCxnSpPr/>
          <p:nvPr/>
        </p:nvCxnSpPr>
        <p:spPr>
          <a:xfrm>
            <a:off x="5806725" y="2685075"/>
            <a:ext cx="128100" cy="156000"/>
          </a:xfrm>
          <a:prstGeom prst="straightConnector1">
            <a:avLst/>
          </a:prstGeom>
          <a:noFill/>
          <a:ln cap="flat" cmpd="sng" w="19050">
            <a:solidFill>
              <a:srgbClr val="37AB37"/>
            </a:solidFill>
            <a:prstDash val="solid"/>
            <a:round/>
            <a:headEnd len="med" w="med" type="none"/>
            <a:tailEnd len="med" w="med" type="none"/>
          </a:ln>
        </p:spPr>
      </p:cxn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15" name="Shape 1415"/>
        <p:cNvGrpSpPr/>
        <p:nvPr/>
      </p:nvGrpSpPr>
      <p:grpSpPr>
        <a:xfrm>
          <a:off x="0" y="0"/>
          <a:ext cx="0" cy="0"/>
          <a:chOff x="0" y="0"/>
          <a:chExt cx="0" cy="0"/>
        </a:xfrm>
      </p:grpSpPr>
      <p:sp>
        <p:nvSpPr>
          <p:cNvPr id="1416" name="Google Shape;1416;p89"/>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417" name="Google Shape;1417;p89"/>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0" lvl="0" marL="457200" rtl="0" algn="l">
              <a:spcBef>
                <a:spcPts val="1200"/>
              </a:spcBef>
              <a:spcAft>
                <a:spcPts val="1200"/>
              </a:spcAft>
              <a:buNone/>
            </a:pPr>
            <a:r>
              <a:t/>
            </a:r>
            <a:endParaRPr>
              <a:solidFill>
                <a:srgbClr val="FFFFFF"/>
              </a:solidFill>
            </a:endParaRPr>
          </a:p>
        </p:txBody>
      </p:sp>
      <p:sp>
        <p:nvSpPr>
          <p:cNvPr id="1418" name="Google Shape;1418;p89"/>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22" name="Shape 1422"/>
        <p:cNvGrpSpPr/>
        <p:nvPr/>
      </p:nvGrpSpPr>
      <p:grpSpPr>
        <a:xfrm>
          <a:off x="0" y="0"/>
          <a:ext cx="0" cy="0"/>
          <a:chOff x="0" y="0"/>
          <a:chExt cx="0" cy="0"/>
        </a:xfrm>
      </p:grpSpPr>
      <p:sp>
        <p:nvSpPr>
          <p:cNvPr id="1423" name="Google Shape;1423;p90"/>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424" name="Google Shape;1424;p90"/>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along boundary =&gt; storm orients along boundary =&gt; favorable for </a:t>
            </a:r>
            <a:r>
              <a:rPr lang="en">
                <a:solidFill>
                  <a:schemeClr val="lt1"/>
                </a:solidFill>
              </a:rPr>
              <a:t>linear</a:t>
            </a:r>
            <a:endParaRPr>
              <a:solidFill>
                <a:srgbClr val="FFFFFF"/>
              </a:solidFill>
            </a:endParaRPr>
          </a:p>
          <a:p>
            <a:pPr indent="0" lvl="0" marL="457200" rtl="0" algn="l">
              <a:spcBef>
                <a:spcPts val="1200"/>
              </a:spcBef>
              <a:spcAft>
                <a:spcPts val="1200"/>
              </a:spcAft>
              <a:buNone/>
            </a:pPr>
            <a:r>
              <a:t/>
            </a:r>
            <a:endParaRPr>
              <a:solidFill>
                <a:srgbClr val="FFFFFF"/>
              </a:solidFill>
            </a:endParaRPr>
          </a:p>
        </p:txBody>
      </p:sp>
      <p:sp>
        <p:nvSpPr>
          <p:cNvPr id="1425" name="Google Shape;1425;p90"/>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29" name="Shape 1429"/>
        <p:cNvGrpSpPr/>
        <p:nvPr/>
      </p:nvGrpSpPr>
      <p:grpSpPr>
        <a:xfrm>
          <a:off x="0" y="0"/>
          <a:ext cx="0" cy="0"/>
          <a:chOff x="0" y="0"/>
          <a:chExt cx="0" cy="0"/>
        </a:xfrm>
      </p:grpSpPr>
      <p:sp>
        <p:nvSpPr>
          <p:cNvPr id="1430" name="Google Shape;1430;p91"/>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431" name="Google Shape;1431;p91"/>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along boundary =&gt; storm orients along boundary =&gt; favorable for </a:t>
            </a:r>
            <a:r>
              <a:rPr lang="en">
                <a:solidFill>
                  <a:schemeClr val="lt1"/>
                </a:solidFill>
              </a:rPr>
              <a:t>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0" lvl="0" marL="457200" rtl="0" algn="l">
              <a:spcBef>
                <a:spcPts val="1200"/>
              </a:spcBef>
              <a:spcAft>
                <a:spcPts val="1200"/>
              </a:spcAft>
              <a:buNone/>
            </a:pPr>
            <a:r>
              <a:t/>
            </a:r>
            <a:endParaRPr>
              <a:solidFill>
                <a:srgbClr val="FFFFFF"/>
              </a:solidFill>
            </a:endParaRPr>
          </a:p>
        </p:txBody>
      </p:sp>
      <p:sp>
        <p:nvSpPr>
          <p:cNvPr id="1432" name="Google Shape;1432;p91"/>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36" name="Shape 1436"/>
        <p:cNvGrpSpPr/>
        <p:nvPr/>
      </p:nvGrpSpPr>
      <p:grpSpPr>
        <a:xfrm>
          <a:off x="0" y="0"/>
          <a:ext cx="0" cy="0"/>
          <a:chOff x="0" y="0"/>
          <a:chExt cx="0" cy="0"/>
        </a:xfrm>
      </p:grpSpPr>
      <p:sp>
        <p:nvSpPr>
          <p:cNvPr id="1437" name="Google Shape;1437;p92"/>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438" name="Google Shape;1438;p92"/>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along boundary =&gt; storm orients along boundary =&gt; favorable for </a:t>
            </a:r>
            <a:r>
              <a:rPr lang="en">
                <a:solidFill>
                  <a:schemeClr val="lt1"/>
                </a:solidFill>
              </a:rPr>
              <a:t>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Weak forcing for ascent =&gt; fewer storms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1439" name="Google Shape;1439;p92"/>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43" name="Shape 1443"/>
        <p:cNvGrpSpPr/>
        <p:nvPr/>
      </p:nvGrpSpPr>
      <p:grpSpPr>
        <a:xfrm>
          <a:off x="0" y="0"/>
          <a:ext cx="0" cy="0"/>
          <a:chOff x="0" y="0"/>
          <a:chExt cx="0" cy="0"/>
        </a:xfrm>
      </p:grpSpPr>
      <p:pic>
        <p:nvPicPr>
          <p:cNvPr id="1444" name="Google Shape;1444;p93"/>
          <p:cNvPicPr preferRelativeResize="0"/>
          <p:nvPr/>
        </p:nvPicPr>
        <p:blipFill>
          <a:blip r:embed="rId3">
            <a:alphaModFix/>
          </a:blip>
          <a:stretch>
            <a:fillRect/>
          </a:stretch>
        </p:blipFill>
        <p:spPr>
          <a:xfrm>
            <a:off x="0" y="0"/>
            <a:ext cx="9198424" cy="5143501"/>
          </a:xfrm>
          <a:prstGeom prst="rect">
            <a:avLst/>
          </a:prstGeom>
          <a:noFill/>
          <a:ln>
            <a:noFill/>
          </a:ln>
        </p:spPr>
      </p:pic>
      <p:sp>
        <p:nvSpPr>
          <p:cNvPr id="1445" name="Google Shape;1445;p93"/>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446" name="Google Shape;1446;p93"/>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447" name="Google Shape;1447;p93"/>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93"/>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449" name="Google Shape;1449;p93"/>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450" name="Google Shape;1450;p93"/>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boundary-relative storm motion</a:t>
            </a:r>
            <a:endParaRPr b="1" sz="1600"/>
          </a:p>
        </p:txBody>
      </p:sp>
      <p:sp>
        <p:nvSpPr>
          <p:cNvPr id="1451" name="Google Shape;1451;p93"/>
          <p:cNvSpPr txBox="1"/>
          <p:nvPr/>
        </p:nvSpPr>
        <p:spPr>
          <a:xfrm>
            <a:off x="2970400" y="3427125"/>
            <a:ext cx="4636500" cy="6405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600"/>
              <a:t>Both boundaries are nearly stationary </a:t>
            </a:r>
            <a:endParaRPr sz="1600"/>
          </a:p>
          <a:p>
            <a:pPr indent="0" lvl="0" marL="0" rtl="0" algn="ctr">
              <a:spcBef>
                <a:spcPts val="0"/>
              </a:spcBef>
              <a:spcAft>
                <a:spcPts val="0"/>
              </a:spcAft>
              <a:buNone/>
            </a:pPr>
            <a:r>
              <a:rPr lang="en" sz="1600"/>
              <a:t>(Boundary motion = 0 knots 000 deg)</a:t>
            </a:r>
            <a:endParaRPr sz="1600"/>
          </a:p>
        </p:txBody>
      </p:sp>
      <p:cxnSp>
        <p:nvCxnSpPr>
          <p:cNvPr id="1452" name="Google Shape;1452;p93"/>
          <p:cNvCxnSpPr>
            <a:stCxn id="1451" idx="1"/>
          </p:cNvCxnSpPr>
          <p:nvPr/>
        </p:nvCxnSpPr>
        <p:spPr>
          <a:xfrm rot="10800000">
            <a:off x="1978600" y="3373575"/>
            <a:ext cx="991800" cy="373800"/>
          </a:xfrm>
          <a:prstGeom prst="straightConnector1">
            <a:avLst/>
          </a:prstGeom>
          <a:noFill/>
          <a:ln cap="flat" cmpd="sng" w="28575">
            <a:solidFill>
              <a:srgbClr val="000000"/>
            </a:solidFill>
            <a:prstDash val="solid"/>
            <a:round/>
            <a:headEnd len="med" w="med" type="none"/>
            <a:tailEnd len="med" w="med" type="triangle"/>
          </a:ln>
        </p:spPr>
      </p:cxnSp>
      <p:cxnSp>
        <p:nvCxnSpPr>
          <p:cNvPr id="1453" name="Google Shape;1453;p93"/>
          <p:cNvCxnSpPr/>
          <p:nvPr/>
        </p:nvCxnSpPr>
        <p:spPr>
          <a:xfrm flipH="1" rot="10800000">
            <a:off x="5451075" y="2696325"/>
            <a:ext cx="204600" cy="730800"/>
          </a:xfrm>
          <a:prstGeom prst="straightConnector1">
            <a:avLst/>
          </a:prstGeom>
          <a:noFill/>
          <a:ln cap="flat" cmpd="sng" w="28575">
            <a:solidFill>
              <a:srgbClr val="000000"/>
            </a:solidFill>
            <a:prstDash val="solid"/>
            <a:round/>
            <a:headEnd len="med" w="med" type="none"/>
            <a:tailEnd len="med" w="med" type="triangle"/>
          </a:ln>
        </p:spPr>
      </p:cxn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57" name="Shape 1457"/>
        <p:cNvGrpSpPr/>
        <p:nvPr/>
      </p:nvGrpSpPr>
      <p:grpSpPr>
        <a:xfrm>
          <a:off x="0" y="0"/>
          <a:ext cx="0" cy="0"/>
          <a:chOff x="0" y="0"/>
          <a:chExt cx="0" cy="0"/>
        </a:xfrm>
      </p:grpSpPr>
      <p:pic>
        <p:nvPicPr>
          <p:cNvPr id="1458" name="Google Shape;1458;p94"/>
          <p:cNvPicPr preferRelativeResize="0"/>
          <p:nvPr/>
        </p:nvPicPr>
        <p:blipFill>
          <a:blip r:embed="rId3">
            <a:alphaModFix/>
          </a:blip>
          <a:stretch>
            <a:fillRect/>
          </a:stretch>
        </p:blipFill>
        <p:spPr>
          <a:xfrm>
            <a:off x="0" y="0"/>
            <a:ext cx="9198424" cy="5143501"/>
          </a:xfrm>
          <a:prstGeom prst="rect">
            <a:avLst/>
          </a:prstGeom>
          <a:noFill/>
          <a:ln>
            <a:noFill/>
          </a:ln>
        </p:spPr>
      </p:pic>
      <p:sp>
        <p:nvSpPr>
          <p:cNvPr id="1459" name="Google Shape;1459;p94"/>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460" name="Google Shape;1460;p94"/>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461" name="Google Shape;1461;p94"/>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94"/>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463" name="Google Shape;1463;p94"/>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464" name="Google Shape;1464;p94"/>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boundary-relative storm motion</a:t>
            </a:r>
            <a:endParaRPr b="1" sz="1600"/>
          </a:p>
        </p:txBody>
      </p:sp>
      <p:sp>
        <p:nvSpPr>
          <p:cNvPr id="1465" name="Google Shape;1465;p94"/>
          <p:cNvSpPr txBox="1"/>
          <p:nvPr/>
        </p:nvSpPr>
        <p:spPr>
          <a:xfrm>
            <a:off x="159500" y="420400"/>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Plot Boundary motion here</a:t>
            </a:r>
            <a:endParaRPr sz="1200"/>
          </a:p>
        </p:txBody>
      </p:sp>
      <p:cxnSp>
        <p:nvCxnSpPr>
          <p:cNvPr id="1466" name="Google Shape;1466;p94"/>
          <p:cNvCxnSpPr>
            <a:stCxn id="1465" idx="2"/>
          </p:cNvCxnSpPr>
          <p:nvPr/>
        </p:nvCxnSpPr>
        <p:spPr>
          <a:xfrm>
            <a:off x="889850" y="922000"/>
            <a:ext cx="719400" cy="168000"/>
          </a:xfrm>
          <a:prstGeom prst="straightConnector1">
            <a:avLst/>
          </a:prstGeom>
          <a:noFill/>
          <a:ln cap="flat" cmpd="sng" w="28575">
            <a:solidFill>
              <a:srgbClr val="000000"/>
            </a:solidFill>
            <a:prstDash val="solid"/>
            <a:round/>
            <a:headEnd len="med" w="med" type="none"/>
            <a:tailEnd len="med" w="med" type="triangle"/>
          </a:ln>
        </p:spPr>
      </p:cxnSp>
      <p:sp>
        <p:nvSpPr>
          <p:cNvPr id="1467" name="Google Shape;1467;p94"/>
          <p:cNvSpPr/>
          <p:nvPr/>
        </p:nvSpPr>
        <p:spPr>
          <a:xfrm>
            <a:off x="1743425" y="1034025"/>
            <a:ext cx="358200" cy="302100"/>
          </a:xfrm>
          <a:prstGeom prst="ellipse">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94"/>
          <p:cNvSpPr txBox="1"/>
          <p:nvPr/>
        </p:nvSpPr>
        <p:spPr>
          <a:xfrm>
            <a:off x="1702100" y="984975"/>
            <a:ext cx="5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BM</a:t>
            </a:r>
            <a:endParaRPr/>
          </a:p>
        </p:txBody>
      </p:sp>
      <p:sp>
        <p:nvSpPr>
          <p:cNvPr id="1469" name="Google Shape;1469;p94"/>
          <p:cNvSpPr/>
          <p:nvPr/>
        </p:nvSpPr>
        <p:spPr>
          <a:xfrm>
            <a:off x="3184050" y="2035875"/>
            <a:ext cx="5359500" cy="2406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0" name="Google Shape;1470;p94"/>
          <p:cNvPicPr preferRelativeResize="0"/>
          <p:nvPr/>
        </p:nvPicPr>
        <p:blipFill rotWithShape="1">
          <a:blip r:embed="rId5">
            <a:alphaModFix/>
          </a:blip>
          <a:srcRect b="37830" l="26573" r="29137" t="24926"/>
          <a:stretch/>
        </p:blipFill>
        <p:spPr>
          <a:xfrm>
            <a:off x="3209825" y="2063825"/>
            <a:ext cx="3269380" cy="2378649"/>
          </a:xfrm>
          <a:prstGeom prst="rect">
            <a:avLst/>
          </a:prstGeom>
          <a:noFill/>
          <a:ln>
            <a:noFill/>
          </a:ln>
        </p:spPr>
      </p:pic>
      <p:sp>
        <p:nvSpPr>
          <p:cNvPr id="1471" name="Google Shape;1471;p94"/>
          <p:cNvSpPr/>
          <p:nvPr/>
        </p:nvSpPr>
        <p:spPr>
          <a:xfrm>
            <a:off x="3819850" y="2847400"/>
            <a:ext cx="889800" cy="8394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94"/>
          <p:cNvSpPr txBox="1"/>
          <p:nvPr/>
        </p:nvSpPr>
        <p:spPr>
          <a:xfrm>
            <a:off x="6460275" y="2052225"/>
            <a:ext cx="2083200" cy="212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The storm is just beginning, so tracking via radar is difficult.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Mesoanalysis suggests a storm motion of:</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15-20 knots</a:t>
            </a:r>
            <a:endParaRPr/>
          </a:p>
          <a:p>
            <a:pPr indent="0" lvl="0" marL="0" rtl="0" algn="ctr">
              <a:spcBef>
                <a:spcPts val="0"/>
              </a:spcBef>
              <a:spcAft>
                <a:spcPts val="0"/>
              </a:spcAft>
              <a:buNone/>
            </a:pPr>
            <a:r>
              <a:rPr lang="en"/>
              <a:t>~135 deg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99" name="Shape 199"/>
        <p:cNvGrpSpPr/>
        <p:nvPr/>
      </p:nvGrpSpPr>
      <p:grpSpPr>
        <a:xfrm>
          <a:off x="0" y="0"/>
          <a:ext cx="0" cy="0"/>
          <a:chOff x="0" y="0"/>
          <a:chExt cx="0" cy="0"/>
        </a:xfrm>
      </p:grpSpPr>
      <p:sp>
        <p:nvSpPr>
          <p:cNvPr id="200" name="Google Shape;200;p32"/>
          <p:cNvSpPr txBox="1"/>
          <p:nvPr>
            <p:ph idx="4294967295" type="subTitle"/>
          </p:nvPr>
        </p:nvSpPr>
        <p:spPr>
          <a:xfrm>
            <a:off x="1541925" y="1804375"/>
            <a:ext cx="666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This can aid in:</a:t>
            </a:r>
            <a:endParaRPr>
              <a:solidFill>
                <a:srgbClr val="FFFFFF"/>
              </a:solidFill>
            </a:endParaRPr>
          </a:p>
          <a:p>
            <a:pPr indent="-342900" lvl="0" marL="457200" rtl="0" algn="l">
              <a:spcBef>
                <a:spcPts val="1200"/>
              </a:spcBef>
              <a:spcAft>
                <a:spcPts val="0"/>
              </a:spcAft>
              <a:buClr>
                <a:srgbClr val="FFFFFF"/>
              </a:buClr>
              <a:buSzPts val="1800"/>
              <a:buChar char="➔"/>
            </a:pPr>
            <a:r>
              <a:rPr lang="en">
                <a:solidFill>
                  <a:srgbClr val="FFFFFF"/>
                </a:solidFill>
              </a:rPr>
              <a:t>Enhanced lead time for the public </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Done through non-warning methods (such as NWS Chat, phone calls, text messages, social media graphics, etc…)</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Consider groups that need extra lead time like </a:t>
            </a:r>
            <a:r>
              <a:rPr lang="en">
                <a:solidFill>
                  <a:srgbClr val="FFFFFF"/>
                </a:solidFill>
              </a:rPr>
              <a:t>hospitals, nursing homes, outdoor events, etc…</a:t>
            </a:r>
            <a:endParaRPr>
              <a:solidFill>
                <a:srgbClr val="FFFFFF"/>
              </a:solidFill>
            </a:endParaRPr>
          </a:p>
          <a:p>
            <a:pPr indent="-342900" lvl="0" marL="457200" rtl="0" algn="l">
              <a:spcBef>
                <a:spcPts val="0"/>
              </a:spcBef>
              <a:spcAft>
                <a:spcPts val="0"/>
              </a:spcAft>
              <a:buClr>
                <a:schemeClr val="lt1"/>
              </a:buClr>
              <a:buSzPts val="1800"/>
              <a:buChar char="➔"/>
            </a:pPr>
            <a:r>
              <a:rPr lang="en">
                <a:solidFill>
                  <a:schemeClr val="lt1"/>
                </a:solidFill>
              </a:rPr>
              <a:t>Warning Type Decisions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Polygon (Warning Shape) Decisions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Builds trust between NWS, partners, and public</a:t>
            </a:r>
            <a:endParaRPr>
              <a:solidFill>
                <a:srgbClr val="FFFFFF"/>
              </a:solidFill>
            </a:endParaRPr>
          </a:p>
          <a:p>
            <a:pPr indent="0" lvl="0" marL="457200" rtl="0" algn="l">
              <a:spcBef>
                <a:spcPts val="1200"/>
              </a:spcBef>
              <a:spcAft>
                <a:spcPts val="1200"/>
              </a:spcAft>
              <a:buNone/>
            </a:pPr>
            <a:r>
              <a:t/>
            </a:r>
            <a:endParaRPr>
              <a:solidFill>
                <a:srgbClr val="FFFFFF"/>
              </a:solidFill>
            </a:endParaRPr>
          </a:p>
        </p:txBody>
      </p:sp>
      <p:sp>
        <p:nvSpPr>
          <p:cNvPr id="201" name="Google Shape;201;p32"/>
          <p:cNvSpPr txBox="1"/>
          <p:nvPr>
            <p:ph idx="4294967295" type="subTitle"/>
          </p:nvPr>
        </p:nvSpPr>
        <p:spPr>
          <a:xfrm>
            <a:off x="113700" y="1113175"/>
            <a:ext cx="89166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rgbClr val="FFFFFF"/>
                </a:solidFill>
              </a:rPr>
              <a:t>Changes philosophy from “reactive” to “proactive”!</a:t>
            </a:r>
            <a:endParaRPr>
              <a:solidFill>
                <a:srgbClr val="FFFFFF"/>
              </a:solidFill>
            </a:endParaRPr>
          </a:p>
        </p:txBody>
      </p:sp>
      <p:sp>
        <p:nvSpPr>
          <p:cNvPr id="202" name="Google Shape;202;p32"/>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fontScale="85000"/>
          </a:bodyPr>
          <a:lstStyle/>
          <a:p>
            <a:pPr indent="0" lvl="0" marL="0" rtl="0" algn="ctr">
              <a:spcBef>
                <a:spcPts val="0"/>
              </a:spcBef>
              <a:spcAft>
                <a:spcPts val="0"/>
              </a:spcAft>
              <a:buNone/>
            </a:pPr>
            <a:r>
              <a:rPr lang="en" sz="5200">
                <a:solidFill>
                  <a:srgbClr val="FFFFFF"/>
                </a:solidFill>
              </a:rPr>
              <a:t>Why Care About Mesoanalysis?</a:t>
            </a:r>
            <a:endParaRPr sz="520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76" name="Shape 1476"/>
        <p:cNvGrpSpPr/>
        <p:nvPr/>
      </p:nvGrpSpPr>
      <p:grpSpPr>
        <a:xfrm>
          <a:off x="0" y="0"/>
          <a:ext cx="0" cy="0"/>
          <a:chOff x="0" y="0"/>
          <a:chExt cx="0" cy="0"/>
        </a:xfrm>
      </p:grpSpPr>
      <p:pic>
        <p:nvPicPr>
          <p:cNvPr id="1477" name="Google Shape;1477;p95"/>
          <p:cNvPicPr preferRelativeResize="0"/>
          <p:nvPr/>
        </p:nvPicPr>
        <p:blipFill>
          <a:blip r:embed="rId3">
            <a:alphaModFix/>
          </a:blip>
          <a:stretch>
            <a:fillRect/>
          </a:stretch>
        </p:blipFill>
        <p:spPr>
          <a:xfrm>
            <a:off x="0" y="0"/>
            <a:ext cx="9198424" cy="5143501"/>
          </a:xfrm>
          <a:prstGeom prst="rect">
            <a:avLst/>
          </a:prstGeom>
          <a:noFill/>
          <a:ln>
            <a:noFill/>
          </a:ln>
        </p:spPr>
      </p:pic>
      <p:sp>
        <p:nvSpPr>
          <p:cNvPr id="1478" name="Google Shape;1478;p95"/>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479" name="Google Shape;1479;p95"/>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480" name="Google Shape;1480;p95"/>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95"/>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482" name="Google Shape;1482;p95"/>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483" name="Google Shape;1483;p95"/>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boundary-relative storm motion</a:t>
            </a:r>
            <a:endParaRPr b="1" sz="1600"/>
          </a:p>
        </p:txBody>
      </p:sp>
      <p:sp>
        <p:nvSpPr>
          <p:cNvPr id="1484" name="Google Shape;1484;p95"/>
          <p:cNvSpPr txBox="1"/>
          <p:nvPr/>
        </p:nvSpPr>
        <p:spPr>
          <a:xfrm>
            <a:off x="187475" y="1707675"/>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Storm Motion Vector</a:t>
            </a:r>
            <a:endParaRPr sz="1200"/>
          </a:p>
        </p:txBody>
      </p:sp>
      <p:cxnSp>
        <p:nvCxnSpPr>
          <p:cNvPr id="1485" name="Google Shape;1485;p95"/>
          <p:cNvCxnSpPr>
            <a:stCxn id="1484" idx="3"/>
          </p:cNvCxnSpPr>
          <p:nvPr/>
        </p:nvCxnSpPr>
        <p:spPr>
          <a:xfrm flipH="1" rot="10800000">
            <a:off x="1648175" y="1845675"/>
            <a:ext cx="380700" cy="112800"/>
          </a:xfrm>
          <a:prstGeom prst="straightConnector1">
            <a:avLst/>
          </a:prstGeom>
          <a:noFill/>
          <a:ln cap="flat" cmpd="sng" w="28575">
            <a:solidFill>
              <a:srgbClr val="000000"/>
            </a:solidFill>
            <a:prstDash val="solid"/>
            <a:round/>
            <a:headEnd len="med" w="med" type="none"/>
            <a:tailEnd len="med" w="med" type="triangle"/>
          </a:ln>
        </p:spPr>
      </p:cxnSp>
      <p:sp>
        <p:nvSpPr>
          <p:cNvPr id="1486" name="Google Shape;1486;p95"/>
          <p:cNvSpPr/>
          <p:nvPr/>
        </p:nvSpPr>
        <p:spPr>
          <a:xfrm>
            <a:off x="1743425" y="1034025"/>
            <a:ext cx="358200" cy="302100"/>
          </a:xfrm>
          <a:prstGeom prst="ellipse">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95"/>
          <p:cNvSpPr txBox="1"/>
          <p:nvPr/>
        </p:nvSpPr>
        <p:spPr>
          <a:xfrm>
            <a:off x="1702100" y="984975"/>
            <a:ext cx="5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BM</a:t>
            </a:r>
            <a:endParaRPr/>
          </a:p>
        </p:txBody>
      </p:sp>
      <p:cxnSp>
        <p:nvCxnSpPr>
          <p:cNvPr id="1488" name="Google Shape;1488;p95"/>
          <p:cNvCxnSpPr/>
          <p:nvPr/>
        </p:nvCxnSpPr>
        <p:spPr>
          <a:xfrm>
            <a:off x="2028875" y="1308150"/>
            <a:ext cx="710700" cy="1013100"/>
          </a:xfrm>
          <a:prstGeom prst="straightConnector1">
            <a:avLst/>
          </a:prstGeom>
          <a:noFill/>
          <a:ln cap="flat" cmpd="sng" w="28575">
            <a:solidFill>
              <a:srgbClr val="9900FF"/>
            </a:solidFill>
            <a:prstDash val="solid"/>
            <a:round/>
            <a:headEnd len="med" w="med" type="none"/>
            <a:tailEnd len="med" w="med" type="triangle"/>
          </a:ln>
          <a:effectLst>
            <a:outerShdw blurRad="57150" rotWithShape="0" algn="bl" dir="5400000" dist="19050">
              <a:srgbClr val="000000"/>
            </a:outerShdw>
          </a:effectLst>
        </p:spPr>
      </p:cxnSp>
      <p:sp>
        <p:nvSpPr>
          <p:cNvPr id="1489" name="Google Shape;1489;p95"/>
          <p:cNvSpPr txBox="1"/>
          <p:nvPr/>
        </p:nvSpPr>
        <p:spPr>
          <a:xfrm>
            <a:off x="3048775" y="3343250"/>
            <a:ext cx="3743100" cy="98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The storm motion is roughly 45 degrees off the boundary to the southeast.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t>This is somewhat ambiguous about storm mode.</a:t>
            </a:r>
            <a:endParaRPr sz="12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493" name="Shape 1493"/>
        <p:cNvGrpSpPr/>
        <p:nvPr/>
      </p:nvGrpSpPr>
      <p:grpSpPr>
        <a:xfrm>
          <a:off x="0" y="0"/>
          <a:ext cx="0" cy="0"/>
          <a:chOff x="0" y="0"/>
          <a:chExt cx="0" cy="0"/>
        </a:xfrm>
      </p:grpSpPr>
      <p:sp>
        <p:nvSpPr>
          <p:cNvPr id="1494" name="Google Shape;1494;p96"/>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495" name="Google Shape;1495;p96"/>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along boundary =&gt; storm orients along boundary =&gt; favorable for </a:t>
            </a:r>
            <a:r>
              <a:rPr lang="en">
                <a:solidFill>
                  <a:schemeClr val="lt1"/>
                </a:solidFill>
              </a:rPr>
              <a:t>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Weak forcing for ascent =&gt; fewer storms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1496" name="Google Shape;1496;p96"/>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
        <p:nvSpPr>
          <p:cNvPr id="1497" name="Google Shape;1497;p96"/>
          <p:cNvSpPr/>
          <p:nvPr/>
        </p:nvSpPr>
        <p:spPr>
          <a:xfrm>
            <a:off x="131525" y="1218725"/>
            <a:ext cx="8826300" cy="9738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96"/>
          <p:cNvSpPr txBox="1"/>
          <p:nvPr/>
        </p:nvSpPr>
        <p:spPr>
          <a:xfrm>
            <a:off x="6719000" y="12398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02" name="Shape 1502"/>
        <p:cNvGrpSpPr/>
        <p:nvPr/>
      </p:nvGrpSpPr>
      <p:grpSpPr>
        <a:xfrm>
          <a:off x="0" y="0"/>
          <a:ext cx="0" cy="0"/>
          <a:chOff x="0" y="0"/>
          <a:chExt cx="0" cy="0"/>
        </a:xfrm>
      </p:grpSpPr>
      <p:pic>
        <p:nvPicPr>
          <p:cNvPr id="1503" name="Google Shape;1503;p97"/>
          <p:cNvPicPr preferRelativeResize="0"/>
          <p:nvPr/>
        </p:nvPicPr>
        <p:blipFill>
          <a:blip r:embed="rId3">
            <a:alphaModFix/>
          </a:blip>
          <a:stretch>
            <a:fillRect/>
          </a:stretch>
        </p:blipFill>
        <p:spPr>
          <a:xfrm>
            <a:off x="0" y="0"/>
            <a:ext cx="9198424" cy="5143501"/>
          </a:xfrm>
          <a:prstGeom prst="rect">
            <a:avLst/>
          </a:prstGeom>
          <a:noFill/>
          <a:ln>
            <a:noFill/>
          </a:ln>
        </p:spPr>
      </p:pic>
      <p:sp>
        <p:nvSpPr>
          <p:cNvPr id="1504" name="Google Shape;1504;p97"/>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505" name="Google Shape;1505;p97"/>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506" name="Google Shape;1506;p97"/>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97"/>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508" name="Google Shape;1508;p97"/>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509" name="Google Shape;1509;p97"/>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Deep-layer shear vector</a:t>
            </a:r>
            <a:endParaRPr b="1" sz="1600"/>
          </a:p>
        </p:txBody>
      </p:sp>
      <p:sp>
        <p:nvSpPr>
          <p:cNvPr id="1510" name="Google Shape;1510;p97"/>
          <p:cNvSpPr txBox="1"/>
          <p:nvPr/>
        </p:nvSpPr>
        <p:spPr>
          <a:xfrm>
            <a:off x="187475" y="1707675"/>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Storm Motion Vector</a:t>
            </a:r>
            <a:endParaRPr sz="1200"/>
          </a:p>
        </p:txBody>
      </p:sp>
      <p:cxnSp>
        <p:nvCxnSpPr>
          <p:cNvPr id="1511" name="Google Shape;1511;p97"/>
          <p:cNvCxnSpPr>
            <a:stCxn id="1510" idx="3"/>
          </p:cNvCxnSpPr>
          <p:nvPr/>
        </p:nvCxnSpPr>
        <p:spPr>
          <a:xfrm flipH="1" rot="10800000">
            <a:off x="1648175" y="1845675"/>
            <a:ext cx="380700" cy="112800"/>
          </a:xfrm>
          <a:prstGeom prst="straightConnector1">
            <a:avLst/>
          </a:prstGeom>
          <a:noFill/>
          <a:ln cap="flat" cmpd="sng" w="28575">
            <a:solidFill>
              <a:srgbClr val="000000"/>
            </a:solidFill>
            <a:prstDash val="solid"/>
            <a:round/>
            <a:headEnd len="med" w="med" type="none"/>
            <a:tailEnd len="med" w="med" type="triangle"/>
          </a:ln>
        </p:spPr>
      </p:cxnSp>
      <p:sp>
        <p:nvSpPr>
          <p:cNvPr id="1512" name="Google Shape;1512;p97"/>
          <p:cNvSpPr/>
          <p:nvPr/>
        </p:nvSpPr>
        <p:spPr>
          <a:xfrm>
            <a:off x="1743425" y="1034025"/>
            <a:ext cx="358200" cy="302100"/>
          </a:xfrm>
          <a:prstGeom prst="ellipse">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97"/>
          <p:cNvSpPr txBox="1"/>
          <p:nvPr/>
        </p:nvSpPr>
        <p:spPr>
          <a:xfrm>
            <a:off x="1702100" y="984975"/>
            <a:ext cx="5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BM</a:t>
            </a:r>
            <a:endParaRPr/>
          </a:p>
        </p:txBody>
      </p:sp>
      <p:cxnSp>
        <p:nvCxnSpPr>
          <p:cNvPr id="1514" name="Google Shape;1514;p97"/>
          <p:cNvCxnSpPr/>
          <p:nvPr/>
        </p:nvCxnSpPr>
        <p:spPr>
          <a:xfrm>
            <a:off x="2028875" y="1308150"/>
            <a:ext cx="710700" cy="1013100"/>
          </a:xfrm>
          <a:prstGeom prst="straightConnector1">
            <a:avLst/>
          </a:prstGeom>
          <a:noFill/>
          <a:ln cap="flat" cmpd="sng" w="28575">
            <a:solidFill>
              <a:srgbClr val="9900FF"/>
            </a:solidFill>
            <a:prstDash val="solid"/>
            <a:round/>
            <a:headEnd len="med" w="med" type="none"/>
            <a:tailEnd len="med" w="med" type="triangle"/>
          </a:ln>
          <a:effectLst>
            <a:outerShdw blurRad="57150" rotWithShape="0" algn="bl" dir="5400000" dist="19050">
              <a:srgbClr val="000000"/>
            </a:outerShdw>
          </a:effectLst>
        </p:spPr>
      </p:cxnSp>
      <p:sp>
        <p:nvSpPr>
          <p:cNvPr id="1515" name="Google Shape;1515;p97"/>
          <p:cNvSpPr/>
          <p:nvPr/>
        </p:nvSpPr>
        <p:spPr>
          <a:xfrm>
            <a:off x="3184050" y="2188275"/>
            <a:ext cx="5359500" cy="2406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ading..." id="1516" name="Google Shape;1516;p97"/>
          <p:cNvPicPr preferRelativeResize="0"/>
          <p:nvPr/>
        </p:nvPicPr>
        <p:blipFill rotWithShape="1">
          <a:blip r:embed="rId5">
            <a:alphaModFix/>
          </a:blip>
          <a:srcRect b="32208" l="27991" r="36099" t="27097"/>
          <a:stretch/>
        </p:blipFill>
        <p:spPr>
          <a:xfrm>
            <a:off x="3184050" y="2188275"/>
            <a:ext cx="3143174" cy="2420275"/>
          </a:xfrm>
          <a:prstGeom prst="rect">
            <a:avLst/>
          </a:prstGeom>
          <a:noFill/>
          <a:ln>
            <a:noFill/>
          </a:ln>
        </p:spPr>
      </p:pic>
      <p:sp>
        <p:nvSpPr>
          <p:cNvPr id="1517" name="Google Shape;1517;p97"/>
          <p:cNvSpPr/>
          <p:nvPr/>
        </p:nvSpPr>
        <p:spPr>
          <a:xfrm>
            <a:off x="3819850" y="2695000"/>
            <a:ext cx="889800" cy="8394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97"/>
          <p:cNvSpPr txBox="1"/>
          <p:nvPr/>
        </p:nvSpPr>
        <p:spPr>
          <a:xfrm>
            <a:off x="6460275" y="2433225"/>
            <a:ext cx="20832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Now check the Eff. Bulk Shear. </a:t>
            </a:r>
            <a:r>
              <a:rPr lang="en"/>
              <a:t>Mesoanalysis suggests a near-storm bulk shear vector:</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40 knots</a:t>
            </a:r>
            <a:endParaRPr/>
          </a:p>
          <a:p>
            <a:pPr indent="0" lvl="0" marL="0" rtl="0" algn="ctr">
              <a:spcBef>
                <a:spcPts val="0"/>
              </a:spcBef>
              <a:spcAft>
                <a:spcPts val="0"/>
              </a:spcAft>
              <a:buNone/>
            </a:pPr>
            <a:r>
              <a:rPr lang="en"/>
              <a:t>~120 deg</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22" name="Shape 1522"/>
        <p:cNvGrpSpPr/>
        <p:nvPr/>
      </p:nvGrpSpPr>
      <p:grpSpPr>
        <a:xfrm>
          <a:off x="0" y="0"/>
          <a:ext cx="0" cy="0"/>
          <a:chOff x="0" y="0"/>
          <a:chExt cx="0" cy="0"/>
        </a:xfrm>
      </p:grpSpPr>
      <p:pic>
        <p:nvPicPr>
          <p:cNvPr id="1523" name="Google Shape;1523;p98"/>
          <p:cNvPicPr preferRelativeResize="0"/>
          <p:nvPr/>
        </p:nvPicPr>
        <p:blipFill>
          <a:blip r:embed="rId3">
            <a:alphaModFix/>
          </a:blip>
          <a:stretch>
            <a:fillRect/>
          </a:stretch>
        </p:blipFill>
        <p:spPr>
          <a:xfrm>
            <a:off x="0" y="0"/>
            <a:ext cx="9198424" cy="5143501"/>
          </a:xfrm>
          <a:prstGeom prst="rect">
            <a:avLst/>
          </a:prstGeom>
          <a:noFill/>
          <a:ln>
            <a:noFill/>
          </a:ln>
        </p:spPr>
      </p:pic>
      <p:sp>
        <p:nvSpPr>
          <p:cNvPr id="1524" name="Google Shape;1524;p98"/>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525" name="Google Shape;1525;p98"/>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526" name="Google Shape;1526;p98"/>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98"/>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528" name="Google Shape;1528;p98"/>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529" name="Google Shape;1529;p98"/>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dk1"/>
                </a:solidFill>
              </a:rPr>
              <a:t>Storm Mode: Deep-layer shear vector</a:t>
            </a:r>
            <a:endParaRPr b="1" sz="1600">
              <a:solidFill>
                <a:schemeClr val="dk1"/>
              </a:solidFill>
            </a:endParaRPr>
          </a:p>
          <a:p>
            <a:pPr indent="0" lvl="0" marL="0" rtl="0" algn="ctr">
              <a:spcBef>
                <a:spcPts val="0"/>
              </a:spcBef>
              <a:spcAft>
                <a:spcPts val="0"/>
              </a:spcAft>
              <a:buNone/>
            </a:pPr>
            <a:r>
              <a:t/>
            </a:r>
            <a:endParaRPr b="1" sz="1600"/>
          </a:p>
        </p:txBody>
      </p:sp>
      <p:sp>
        <p:nvSpPr>
          <p:cNvPr id="1530" name="Google Shape;1530;p98"/>
          <p:cNvSpPr txBox="1"/>
          <p:nvPr/>
        </p:nvSpPr>
        <p:spPr>
          <a:xfrm>
            <a:off x="187475" y="1707675"/>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Storm Motion Vector</a:t>
            </a:r>
            <a:endParaRPr sz="1200"/>
          </a:p>
        </p:txBody>
      </p:sp>
      <p:cxnSp>
        <p:nvCxnSpPr>
          <p:cNvPr id="1531" name="Google Shape;1531;p98"/>
          <p:cNvCxnSpPr>
            <a:stCxn id="1530" idx="3"/>
          </p:cNvCxnSpPr>
          <p:nvPr/>
        </p:nvCxnSpPr>
        <p:spPr>
          <a:xfrm flipH="1" rot="10800000">
            <a:off x="1648175" y="1845675"/>
            <a:ext cx="380700" cy="112800"/>
          </a:xfrm>
          <a:prstGeom prst="straightConnector1">
            <a:avLst/>
          </a:prstGeom>
          <a:noFill/>
          <a:ln cap="flat" cmpd="sng" w="28575">
            <a:solidFill>
              <a:srgbClr val="000000"/>
            </a:solidFill>
            <a:prstDash val="solid"/>
            <a:round/>
            <a:headEnd len="med" w="med" type="none"/>
            <a:tailEnd len="med" w="med" type="triangle"/>
          </a:ln>
        </p:spPr>
      </p:cxnSp>
      <p:sp>
        <p:nvSpPr>
          <p:cNvPr id="1532" name="Google Shape;1532;p98"/>
          <p:cNvSpPr/>
          <p:nvPr/>
        </p:nvSpPr>
        <p:spPr>
          <a:xfrm>
            <a:off x="1743425" y="1034025"/>
            <a:ext cx="358200" cy="302100"/>
          </a:xfrm>
          <a:prstGeom prst="ellipse">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98"/>
          <p:cNvSpPr txBox="1"/>
          <p:nvPr/>
        </p:nvSpPr>
        <p:spPr>
          <a:xfrm>
            <a:off x="1702100" y="984975"/>
            <a:ext cx="5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BM</a:t>
            </a:r>
            <a:endParaRPr/>
          </a:p>
        </p:txBody>
      </p:sp>
      <p:cxnSp>
        <p:nvCxnSpPr>
          <p:cNvPr id="1534" name="Google Shape;1534;p98"/>
          <p:cNvCxnSpPr/>
          <p:nvPr/>
        </p:nvCxnSpPr>
        <p:spPr>
          <a:xfrm>
            <a:off x="2028875" y="1308150"/>
            <a:ext cx="710700" cy="1013100"/>
          </a:xfrm>
          <a:prstGeom prst="straightConnector1">
            <a:avLst/>
          </a:prstGeom>
          <a:noFill/>
          <a:ln cap="flat" cmpd="sng" w="38100">
            <a:solidFill>
              <a:srgbClr val="9900FF"/>
            </a:solidFill>
            <a:prstDash val="solid"/>
            <a:round/>
            <a:headEnd len="med" w="med" type="none"/>
            <a:tailEnd len="med" w="med" type="triangle"/>
          </a:ln>
          <a:effectLst>
            <a:outerShdw blurRad="57150" rotWithShape="0" algn="bl" dir="5400000" dist="19050">
              <a:srgbClr val="000000"/>
            </a:outerShdw>
          </a:effectLst>
        </p:spPr>
      </p:cxnSp>
      <p:sp>
        <p:nvSpPr>
          <p:cNvPr id="1535" name="Google Shape;1535;p98"/>
          <p:cNvSpPr txBox="1"/>
          <p:nvPr/>
        </p:nvSpPr>
        <p:spPr>
          <a:xfrm>
            <a:off x="3048775" y="3343250"/>
            <a:ext cx="3743100" cy="98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The effective bulk shear vector is more parallel to the initiating boundary.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t>This pushes us closer to the “linear” side.</a:t>
            </a:r>
            <a:endParaRPr sz="1200"/>
          </a:p>
        </p:txBody>
      </p:sp>
      <p:cxnSp>
        <p:nvCxnSpPr>
          <p:cNvPr id="1536" name="Google Shape;1536;p98"/>
          <p:cNvCxnSpPr/>
          <p:nvPr/>
        </p:nvCxnSpPr>
        <p:spPr>
          <a:xfrm>
            <a:off x="2056850" y="1302675"/>
            <a:ext cx="1427100" cy="1063500"/>
          </a:xfrm>
          <a:prstGeom prst="straightConnector1">
            <a:avLst/>
          </a:prstGeom>
          <a:noFill/>
          <a:ln cap="flat" cmpd="sng" w="38100">
            <a:solidFill>
              <a:srgbClr val="F1C232"/>
            </a:solidFill>
            <a:prstDash val="solid"/>
            <a:round/>
            <a:headEnd len="med" w="med" type="none"/>
            <a:tailEnd len="med" w="med" type="triangle"/>
          </a:ln>
          <a:effectLst>
            <a:outerShdw blurRad="57150" rotWithShape="0" algn="bl" dir="5400000" dist="19050">
              <a:srgbClr val="000000">
                <a:alpha val="99000"/>
              </a:srgbClr>
            </a:outerShdw>
          </a:effectLst>
        </p:spPr>
      </p:cxnSp>
      <p:sp>
        <p:nvSpPr>
          <p:cNvPr id="1537" name="Google Shape;1537;p98"/>
          <p:cNvSpPr txBox="1"/>
          <p:nvPr/>
        </p:nvSpPr>
        <p:spPr>
          <a:xfrm>
            <a:off x="3356575" y="1171650"/>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Eff. Bulk Shear</a:t>
            </a:r>
            <a:endParaRPr sz="1200"/>
          </a:p>
          <a:p>
            <a:pPr indent="0" lvl="0" marL="0" rtl="0" algn="ctr">
              <a:spcBef>
                <a:spcPts val="0"/>
              </a:spcBef>
              <a:spcAft>
                <a:spcPts val="0"/>
              </a:spcAft>
              <a:buNone/>
            </a:pPr>
            <a:r>
              <a:rPr lang="en" sz="1200"/>
              <a:t>Vector</a:t>
            </a:r>
            <a:endParaRPr sz="1200"/>
          </a:p>
        </p:txBody>
      </p:sp>
      <p:cxnSp>
        <p:nvCxnSpPr>
          <p:cNvPr id="1538" name="Google Shape;1538;p98"/>
          <p:cNvCxnSpPr/>
          <p:nvPr/>
        </p:nvCxnSpPr>
        <p:spPr>
          <a:xfrm flipH="1">
            <a:off x="2818075" y="1385175"/>
            <a:ext cx="538500" cy="281400"/>
          </a:xfrm>
          <a:prstGeom prst="straightConnector1">
            <a:avLst/>
          </a:prstGeom>
          <a:noFill/>
          <a:ln cap="flat" cmpd="sng" w="28575">
            <a:solidFill>
              <a:srgbClr val="000000"/>
            </a:solidFill>
            <a:prstDash val="solid"/>
            <a:round/>
            <a:headEnd len="med" w="med" type="none"/>
            <a:tailEnd len="med" w="med" type="triangle"/>
          </a:ln>
        </p:spPr>
      </p:cxn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42" name="Shape 1542"/>
        <p:cNvGrpSpPr/>
        <p:nvPr/>
      </p:nvGrpSpPr>
      <p:grpSpPr>
        <a:xfrm>
          <a:off x="0" y="0"/>
          <a:ext cx="0" cy="0"/>
          <a:chOff x="0" y="0"/>
          <a:chExt cx="0" cy="0"/>
        </a:xfrm>
      </p:grpSpPr>
      <p:sp>
        <p:nvSpPr>
          <p:cNvPr id="1543" name="Google Shape;1543;p99"/>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544" name="Google Shape;1544;p99"/>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1C232"/>
              </a:buClr>
              <a:buSzPts val="1400"/>
              <a:buAutoNum type="alphaLcParenR"/>
            </a:pPr>
            <a:r>
              <a:rPr lang="en">
                <a:solidFill>
                  <a:srgbClr val="F1C232"/>
                </a:solidFill>
              </a:rPr>
              <a:t>Shear vector along boundary =&gt; storm orients along boundary =&gt; favorable for linear</a:t>
            </a:r>
            <a:endParaRPr>
              <a:solidFill>
                <a:srgbClr val="F1C232"/>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Weak forcing for ascent =&gt; fewer storms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1545" name="Google Shape;1545;p99"/>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
        <p:nvSpPr>
          <p:cNvPr id="1546" name="Google Shape;1546;p99"/>
          <p:cNvSpPr/>
          <p:nvPr/>
        </p:nvSpPr>
        <p:spPr>
          <a:xfrm>
            <a:off x="131525" y="2164575"/>
            <a:ext cx="8826300" cy="8226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99"/>
          <p:cNvSpPr txBox="1"/>
          <p:nvPr/>
        </p:nvSpPr>
        <p:spPr>
          <a:xfrm>
            <a:off x="6719000" y="13160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51" name="Shape 1551"/>
        <p:cNvGrpSpPr/>
        <p:nvPr/>
      </p:nvGrpSpPr>
      <p:grpSpPr>
        <a:xfrm>
          <a:off x="0" y="0"/>
          <a:ext cx="0" cy="0"/>
          <a:chOff x="0" y="0"/>
          <a:chExt cx="0" cy="0"/>
        </a:xfrm>
      </p:grpSpPr>
      <p:pic>
        <p:nvPicPr>
          <p:cNvPr id="1552" name="Google Shape;1552;p100"/>
          <p:cNvPicPr preferRelativeResize="0"/>
          <p:nvPr/>
        </p:nvPicPr>
        <p:blipFill>
          <a:blip r:embed="rId3">
            <a:alphaModFix/>
          </a:blip>
          <a:stretch>
            <a:fillRect/>
          </a:stretch>
        </p:blipFill>
        <p:spPr>
          <a:xfrm>
            <a:off x="0" y="0"/>
            <a:ext cx="9198424" cy="5143501"/>
          </a:xfrm>
          <a:prstGeom prst="rect">
            <a:avLst/>
          </a:prstGeom>
          <a:noFill/>
          <a:ln>
            <a:noFill/>
          </a:ln>
        </p:spPr>
      </p:pic>
      <p:sp>
        <p:nvSpPr>
          <p:cNvPr id="1553" name="Google Shape;1553;p100"/>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554" name="Google Shape;1554;p100"/>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555" name="Google Shape;1555;p100"/>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00"/>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557" name="Google Shape;1557;p100"/>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558" name="Google Shape;1558;p100"/>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Anvil-level storm-relative winds</a:t>
            </a:r>
            <a:endParaRPr b="1" sz="1600"/>
          </a:p>
        </p:txBody>
      </p:sp>
      <p:sp>
        <p:nvSpPr>
          <p:cNvPr id="1559" name="Google Shape;1559;p100"/>
          <p:cNvSpPr txBox="1"/>
          <p:nvPr/>
        </p:nvSpPr>
        <p:spPr>
          <a:xfrm>
            <a:off x="187475" y="1707675"/>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Storm Motion Vector</a:t>
            </a:r>
            <a:endParaRPr sz="1200"/>
          </a:p>
        </p:txBody>
      </p:sp>
      <p:cxnSp>
        <p:nvCxnSpPr>
          <p:cNvPr id="1560" name="Google Shape;1560;p100"/>
          <p:cNvCxnSpPr>
            <a:stCxn id="1559" idx="3"/>
          </p:cNvCxnSpPr>
          <p:nvPr/>
        </p:nvCxnSpPr>
        <p:spPr>
          <a:xfrm flipH="1" rot="10800000">
            <a:off x="1648175" y="1845675"/>
            <a:ext cx="380700" cy="112800"/>
          </a:xfrm>
          <a:prstGeom prst="straightConnector1">
            <a:avLst/>
          </a:prstGeom>
          <a:noFill/>
          <a:ln cap="flat" cmpd="sng" w="28575">
            <a:solidFill>
              <a:srgbClr val="000000"/>
            </a:solidFill>
            <a:prstDash val="solid"/>
            <a:round/>
            <a:headEnd len="med" w="med" type="none"/>
            <a:tailEnd len="med" w="med" type="triangle"/>
          </a:ln>
        </p:spPr>
      </p:cxnSp>
      <p:sp>
        <p:nvSpPr>
          <p:cNvPr id="1561" name="Google Shape;1561;p100"/>
          <p:cNvSpPr/>
          <p:nvPr/>
        </p:nvSpPr>
        <p:spPr>
          <a:xfrm>
            <a:off x="1743425" y="1034025"/>
            <a:ext cx="358200" cy="302100"/>
          </a:xfrm>
          <a:prstGeom prst="ellipse">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00"/>
          <p:cNvSpPr txBox="1"/>
          <p:nvPr/>
        </p:nvSpPr>
        <p:spPr>
          <a:xfrm>
            <a:off x="1702100" y="984975"/>
            <a:ext cx="5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BM</a:t>
            </a:r>
            <a:endParaRPr/>
          </a:p>
        </p:txBody>
      </p:sp>
      <p:cxnSp>
        <p:nvCxnSpPr>
          <p:cNvPr id="1563" name="Google Shape;1563;p100"/>
          <p:cNvCxnSpPr/>
          <p:nvPr/>
        </p:nvCxnSpPr>
        <p:spPr>
          <a:xfrm>
            <a:off x="2028875" y="1308150"/>
            <a:ext cx="710700" cy="1013100"/>
          </a:xfrm>
          <a:prstGeom prst="straightConnector1">
            <a:avLst/>
          </a:prstGeom>
          <a:noFill/>
          <a:ln cap="flat" cmpd="sng" w="38100">
            <a:solidFill>
              <a:srgbClr val="9900FF"/>
            </a:solidFill>
            <a:prstDash val="solid"/>
            <a:round/>
            <a:headEnd len="med" w="med" type="none"/>
            <a:tailEnd len="med" w="med" type="triangle"/>
          </a:ln>
          <a:effectLst>
            <a:outerShdw blurRad="57150" rotWithShape="0" algn="bl" dir="5400000" dist="19050">
              <a:srgbClr val="000000"/>
            </a:outerShdw>
          </a:effectLst>
        </p:spPr>
      </p:cxnSp>
      <p:cxnSp>
        <p:nvCxnSpPr>
          <p:cNvPr id="1564" name="Google Shape;1564;p100"/>
          <p:cNvCxnSpPr/>
          <p:nvPr/>
        </p:nvCxnSpPr>
        <p:spPr>
          <a:xfrm>
            <a:off x="2056850" y="1302675"/>
            <a:ext cx="1427100" cy="1063500"/>
          </a:xfrm>
          <a:prstGeom prst="straightConnector1">
            <a:avLst/>
          </a:prstGeom>
          <a:noFill/>
          <a:ln cap="flat" cmpd="sng" w="38100">
            <a:solidFill>
              <a:srgbClr val="F1C232"/>
            </a:solidFill>
            <a:prstDash val="solid"/>
            <a:round/>
            <a:headEnd len="med" w="med" type="none"/>
            <a:tailEnd len="med" w="med" type="triangle"/>
          </a:ln>
          <a:effectLst>
            <a:outerShdw blurRad="57150" rotWithShape="0" algn="bl" dir="5400000" dist="19050">
              <a:srgbClr val="000000">
                <a:alpha val="99000"/>
              </a:srgbClr>
            </a:outerShdw>
          </a:effectLst>
        </p:spPr>
      </p:cxnSp>
      <p:sp>
        <p:nvSpPr>
          <p:cNvPr id="1565" name="Google Shape;1565;p100"/>
          <p:cNvSpPr txBox="1"/>
          <p:nvPr/>
        </p:nvSpPr>
        <p:spPr>
          <a:xfrm>
            <a:off x="3356575" y="1171650"/>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Eff. Bulk Shear</a:t>
            </a:r>
            <a:endParaRPr sz="1200"/>
          </a:p>
          <a:p>
            <a:pPr indent="0" lvl="0" marL="0" rtl="0" algn="ctr">
              <a:spcBef>
                <a:spcPts val="0"/>
              </a:spcBef>
              <a:spcAft>
                <a:spcPts val="0"/>
              </a:spcAft>
              <a:buNone/>
            </a:pPr>
            <a:r>
              <a:rPr lang="en" sz="1200"/>
              <a:t>Vector</a:t>
            </a:r>
            <a:endParaRPr sz="1200"/>
          </a:p>
        </p:txBody>
      </p:sp>
      <p:cxnSp>
        <p:nvCxnSpPr>
          <p:cNvPr id="1566" name="Google Shape;1566;p100"/>
          <p:cNvCxnSpPr/>
          <p:nvPr/>
        </p:nvCxnSpPr>
        <p:spPr>
          <a:xfrm flipH="1">
            <a:off x="2818075" y="1385175"/>
            <a:ext cx="538500" cy="281400"/>
          </a:xfrm>
          <a:prstGeom prst="straightConnector1">
            <a:avLst/>
          </a:prstGeom>
          <a:noFill/>
          <a:ln cap="flat" cmpd="sng" w="28575">
            <a:solidFill>
              <a:srgbClr val="000000"/>
            </a:solidFill>
            <a:prstDash val="solid"/>
            <a:round/>
            <a:headEnd len="med" w="med" type="none"/>
            <a:tailEnd len="med" w="med" type="triangle"/>
          </a:ln>
        </p:spPr>
      </p:cxnSp>
      <p:pic>
        <p:nvPicPr>
          <p:cNvPr id="1567" name="Google Shape;1567;p100"/>
          <p:cNvPicPr preferRelativeResize="0"/>
          <p:nvPr/>
        </p:nvPicPr>
        <p:blipFill rotWithShape="1">
          <a:blip r:embed="rId5">
            <a:alphaModFix/>
          </a:blip>
          <a:srcRect b="26884" l="0" r="0" t="0"/>
          <a:stretch/>
        </p:blipFill>
        <p:spPr>
          <a:xfrm>
            <a:off x="508938" y="984975"/>
            <a:ext cx="8180549" cy="3968176"/>
          </a:xfrm>
          <a:prstGeom prst="rect">
            <a:avLst/>
          </a:prstGeom>
          <a:noFill/>
          <a:ln>
            <a:noFill/>
          </a:ln>
        </p:spPr>
      </p:pic>
      <p:sp>
        <p:nvSpPr>
          <p:cNvPr id="1568" name="Google Shape;1568;p100"/>
          <p:cNvSpPr txBox="1"/>
          <p:nvPr/>
        </p:nvSpPr>
        <p:spPr>
          <a:xfrm>
            <a:off x="3635900" y="2651150"/>
            <a:ext cx="2826600" cy="1013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100"/>
              <a:t>Use sounding to get an approximation of the anvil-level SR winds:</a:t>
            </a:r>
            <a:endParaRPr sz="1100"/>
          </a:p>
          <a:p>
            <a:pPr indent="0" lvl="0" marL="0" rtl="0" algn="ctr">
              <a:spcBef>
                <a:spcPts val="0"/>
              </a:spcBef>
              <a:spcAft>
                <a:spcPts val="0"/>
              </a:spcAft>
              <a:buNone/>
            </a:pPr>
            <a:r>
              <a:t/>
            </a:r>
            <a:endParaRPr sz="1100"/>
          </a:p>
          <a:p>
            <a:pPr indent="0" lvl="0" marL="0" rtl="0" algn="ctr">
              <a:spcBef>
                <a:spcPts val="0"/>
              </a:spcBef>
              <a:spcAft>
                <a:spcPts val="0"/>
              </a:spcAft>
              <a:buNone/>
            </a:pPr>
            <a:r>
              <a:rPr lang="en" sz="1100"/>
              <a:t>~25 knots </a:t>
            </a:r>
            <a:endParaRPr sz="1100"/>
          </a:p>
          <a:p>
            <a:pPr indent="0" lvl="0" marL="0" rtl="0" algn="ctr">
              <a:spcBef>
                <a:spcPts val="0"/>
              </a:spcBef>
              <a:spcAft>
                <a:spcPts val="0"/>
              </a:spcAft>
              <a:buNone/>
            </a:pPr>
            <a:r>
              <a:rPr lang="en" sz="1100"/>
              <a:t>~ 135 deg</a:t>
            </a:r>
            <a:endParaRPr sz="1100"/>
          </a:p>
        </p:txBody>
      </p:sp>
      <p:sp>
        <p:nvSpPr>
          <p:cNvPr id="1569" name="Google Shape;1569;p100"/>
          <p:cNvSpPr/>
          <p:nvPr/>
        </p:nvSpPr>
        <p:spPr>
          <a:xfrm>
            <a:off x="1491550" y="1707675"/>
            <a:ext cx="3325800" cy="5724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70" name="Google Shape;1570;p100"/>
          <p:cNvCxnSpPr/>
          <p:nvPr/>
        </p:nvCxnSpPr>
        <p:spPr>
          <a:xfrm>
            <a:off x="7407425" y="2785825"/>
            <a:ext cx="492600" cy="307800"/>
          </a:xfrm>
          <a:prstGeom prst="straightConnector1">
            <a:avLst/>
          </a:prstGeom>
          <a:noFill/>
          <a:ln cap="flat" cmpd="sng" w="28575">
            <a:solidFill>
              <a:srgbClr val="0000FF"/>
            </a:solidFill>
            <a:prstDash val="solid"/>
            <a:round/>
            <a:headEnd len="med" w="med" type="none"/>
            <a:tailEnd len="med" w="med" type="triangle"/>
          </a:ln>
        </p:spPr>
      </p:cxnSp>
      <p:sp>
        <p:nvSpPr>
          <p:cNvPr id="1571" name="Google Shape;1571;p100"/>
          <p:cNvSpPr/>
          <p:nvPr/>
        </p:nvSpPr>
        <p:spPr>
          <a:xfrm>
            <a:off x="6691025" y="2041450"/>
            <a:ext cx="1494300" cy="1421700"/>
          </a:xfrm>
          <a:prstGeom prst="ellipse">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75" name="Shape 1575"/>
        <p:cNvGrpSpPr/>
        <p:nvPr/>
      </p:nvGrpSpPr>
      <p:grpSpPr>
        <a:xfrm>
          <a:off x="0" y="0"/>
          <a:ext cx="0" cy="0"/>
          <a:chOff x="0" y="0"/>
          <a:chExt cx="0" cy="0"/>
        </a:xfrm>
      </p:grpSpPr>
      <p:pic>
        <p:nvPicPr>
          <p:cNvPr id="1576" name="Google Shape;1576;p101"/>
          <p:cNvPicPr preferRelativeResize="0"/>
          <p:nvPr/>
        </p:nvPicPr>
        <p:blipFill>
          <a:blip r:embed="rId3">
            <a:alphaModFix/>
          </a:blip>
          <a:stretch>
            <a:fillRect/>
          </a:stretch>
        </p:blipFill>
        <p:spPr>
          <a:xfrm>
            <a:off x="0" y="0"/>
            <a:ext cx="9198424" cy="5143501"/>
          </a:xfrm>
          <a:prstGeom prst="rect">
            <a:avLst/>
          </a:prstGeom>
          <a:noFill/>
          <a:ln>
            <a:noFill/>
          </a:ln>
        </p:spPr>
      </p:pic>
      <p:sp>
        <p:nvSpPr>
          <p:cNvPr id="1577" name="Google Shape;1577;p101"/>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pic>
        <p:nvPicPr>
          <p:cNvPr descr="20190829 2000 UTC Day 1 Outlook Graphic" id="1578" name="Google Shape;1578;p101"/>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579" name="Google Shape;1579;p101"/>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01"/>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581" name="Google Shape;1581;p101"/>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582" name="Google Shape;1582;p101"/>
          <p:cNvSpPr txBox="1"/>
          <p:nvPr/>
        </p:nvSpPr>
        <p:spPr>
          <a:xfrm>
            <a:off x="3310525" y="397950"/>
            <a:ext cx="4636500" cy="4401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Storm Mode: Anvil-level storm-relative winds</a:t>
            </a:r>
            <a:endParaRPr b="1" sz="1600"/>
          </a:p>
        </p:txBody>
      </p:sp>
      <p:sp>
        <p:nvSpPr>
          <p:cNvPr id="1583" name="Google Shape;1583;p101"/>
          <p:cNvSpPr txBox="1"/>
          <p:nvPr/>
        </p:nvSpPr>
        <p:spPr>
          <a:xfrm>
            <a:off x="187475" y="1707675"/>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Storm Motion Vector (purple)</a:t>
            </a:r>
            <a:endParaRPr sz="1200"/>
          </a:p>
        </p:txBody>
      </p:sp>
      <p:cxnSp>
        <p:nvCxnSpPr>
          <p:cNvPr id="1584" name="Google Shape;1584;p101"/>
          <p:cNvCxnSpPr>
            <a:stCxn id="1583" idx="3"/>
          </p:cNvCxnSpPr>
          <p:nvPr/>
        </p:nvCxnSpPr>
        <p:spPr>
          <a:xfrm flipH="1" rot="10800000">
            <a:off x="1648175" y="1845675"/>
            <a:ext cx="380700" cy="112800"/>
          </a:xfrm>
          <a:prstGeom prst="straightConnector1">
            <a:avLst/>
          </a:prstGeom>
          <a:noFill/>
          <a:ln cap="flat" cmpd="sng" w="28575">
            <a:solidFill>
              <a:srgbClr val="000000"/>
            </a:solidFill>
            <a:prstDash val="solid"/>
            <a:round/>
            <a:headEnd len="med" w="med" type="none"/>
            <a:tailEnd len="med" w="med" type="triangle"/>
          </a:ln>
        </p:spPr>
      </p:cxnSp>
      <p:sp>
        <p:nvSpPr>
          <p:cNvPr id="1585" name="Google Shape;1585;p101"/>
          <p:cNvSpPr/>
          <p:nvPr/>
        </p:nvSpPr>
        <p:spPr>
          <a:xfrm>
            <a:off x="1743425" y="1034025"/>
            <a:ext cx="358200" cy="302100"/>
          </a:xfrm>
          <a:prstGeom prst="ellipse">
            <a:avLst/>
          </a:prstGeom>
          <a:solidFill>
            <a:srgbClr val="6FA8D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01"/>
          <p:cNvSpPr txBox="1"/>
          <p:nvPr/>
        </p:nvSpPr>
        <p:spPr>
          <a:xfrm>
            <a:off x="1702100" y="984975"/>
            <a:ext cx="50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BM</a:t>
            </a:r>
            <a:endParaRPr/>
          </a:p>
        </p:txBody>
      </p:sp>
      <p:cxnSp>
        <p:nvCxnSpPr>
          <p:cNvPr id="1587" name="Google Shape;1587;p101"/>
          <p:cNvCxnSpPr/>
          <p:nvPr/>
        </p:nvCxnSpPr>
        <p:spPr>
          <a:xfrm>
            <a:off x="2028875" y="1308150"/>
            <a:ext cx="710700" cy="1013100"/>
          </a:xfrm>
          <a:prstGeom prst="straightConnector1">
            <a:avLst/>
          </a:prstGeom>
          <a:noFill/>
          <a:ln cap="flat" cmpd="sng" w="38100">
            <a:solidFill>
              <a:srgbClr val="9900FF"/>
            </a:solidFill>
            <a:prstDash val="solid"/>
            <a:round/>
            <a:headEnd len="med" w="med" type="none"/>
            <a:tailEnd len="med" w="med" type="triangle"/>
          </a:ln>
          <a:effectLst>
            <a:outerShdw blurRad="57150" rotWithShape="0" algn="bl" dir="5400000" dist="19050">
              <a:srgbClr val="000000"/>
            </a:outerShdw>
          </a:effectLst>
        </p:spPr>
      </p:cxnSp>
      <p:sp>
        <p:nvSpPr>
          <p:cNvPr id="1588" name="Google Shape;1588;p101"/>
          <p:cNvSpPr txBox="1"/>
          <p:nvPr/>
        </p:nvSpPr>
        <p:spPr>
          <a:xfrm>
            <a:off x="3333075" y="3624600"/>
            <a:ext cx="3335700" cy="98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The anvil-level SR wind is about 45 degrees </a:t>
            </a:r>
            <a:endParaRPr sz="1200"/>
          </a:p>
          <a:p>
            <a:pPr indent="0" lvl="0" marL="0" rtl="0" algn="ctr">
              <a:spcBef>
                <a:spcPts val="0"/>
              </a:spcBef>
              <a:spcAft>
                <a:spcPts val="0"/>
              </a:spcAft>
              <a:buNone/>
            </a:pPr>
            <a:r>
              <a:rPr lang="en" sz="1200"/>
              <a:t>off the boundary. </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t>Somewhat ambiguous about storm mode. </a:t>
            </a:r>
            <a:endParaRPr sz="1200"/>
          </a:p>
          <a:p>
            <a:pPr indent="0" lvl="0" marL="0" rtl="0" algn="l">
              <a:spcBef>
                <a:spcPts val="0"/>
              </a:spcBef>
              <a:spcAft>
                <a:spcPts val="0"/>
              </a:spcAft>
              <a:buNone/>
            </a:pPr>
            <a:r>
              <a:t/>
            </a:r>
            <a:endParaRPr sz="1200"/>
          </a:p>
        </p:txBody>
      </p:sp>
      <p:cxnSp>
        <p:nvCxnSpPr>
          <p:cNvPr id="1589" name="Google Shape;1589;p101"/>
          <p:cNvCxnSpPr/>
          <p:nvPr/>
        </p:nvCxnSpPr>
        <p:spPr>
          <a:xfrm>
            <a:off x="2056850" y="1302675"/>
            <a:ext cx="1427100" cy="1063500"/>
          </a:xfrm>
          <a:prstGeom prst="straightConnector1">
            <a:avLst/>
          </a:prstGeom>
          <a:noFill/>
          <a:ln cap="flat" cmpd="sng" w="38100">
            <a:solidFill>
              <a:srgbClr val="F1C232"/>
            </a:solidFill>
            <a:prstDash val="solid"/>
            <a:round/>
            <a:headEnd len="med" w="med" type="none"/>
            <a:tailEnd len="med" w="med" type="triangle"/>
          </a:ln>
          <a:effectLst>
            <a:outerShdw blurRad="57150" rotWithShape="0" algn="bl" dir="5400000" dist="19050">
              <a:srgbClr val="000000">
                <a:alpha val="99000"/>
              </a:srgbClr>
            </a:outerShdw>
          </a:effectLst>
        </p:spPr>
      </p:cxnSp>
      <p:sp>
        <p:nvSpPr>
          <p:cNvPr id="1590" name="Google Shape;1590;p101"/>
          <p:cNvSpPr txBox="1"/>
          <p:nvPr/>
        </p:nvSpPr>
        <p:spPr>
          <a:xfrm>
            <a:off x="3356575" y="1164975"/>
            <a:ext cx="1460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Eff. Bulk Shear</a:t>
            </a:r>
            <a:endParaRPr sz="1200"/>
          </a:p>
          <a:p>
            <a:pPr indent="0" lvl="0" marL="0" rtl="0" algn="ctr">
              <a:spcBef>
                <a:spcPts val="0"/>
              </a:spcBef>
              <a:spcAft>
                <a:spcPts val="0"/>
              </a:spcAft>
              <a:buNone/>
            </a:pPr>
            <a:r>
              <a:rPr lang="en" sz="1200"/>
              <a:t>Vector</a:t>
            </a:r>
            <a:endParaRPr sz="1200"/>
          </a:p>
        </p:txBody>
      </p:sp>
      <p:cxnSp>
        <p:nvCxnSpPr>
          <p:cNvPr id="1591" name="Google Shape;1591;p101"/>
          <p:cNvCxnSpPr/>
          <p:nvPr/>
        </p:nvCxnSpPr>
        <p:spPr>
          <a:xfrm flipH="1">
            <a:off x="2818075" y="1385175"/>
            <a:ext cx="538500" cy="281400"/>
          </a:xfrm>
          <a:prstGeom prst="straightConnector1">
            <a:avLst/>
          </a:prstGeom>
          <a:noFill/>
          <a:ln cap="flat" cmpd="sng" w="28575">
            <a:solidFill>
              <a:srgbClr val="000000"/>
            </a:solidFill>
            <a:prstDash val="solid"/>
            <a:round/>
            <a:headEnd len="med" w="med" type="none"/>
            <a:tailEnd len="med" w="med" type="triangle"/>
          </a:ln>
        </p:spPr>
      </p:cxnSp>
      <p:cxnSp>
        <p:nvCxnSpPr>
          <p:cNvPr id="1592" name="Google Shape;1592;p101"/>
          <p:cNvCxnSpPr/>
          <p:nvPr/>
        </p:nvCxnSpPr>
        <p:spPr>
          <a:xfrm>
            <a:off x="2028875" y="1302675"/>
            <a:ext cx="951600" cy="1175400"/>
          </a:xfrm>
          <a:prstGeom prst="straightConnector1">
            <a:avLst/>
          </a:prstGeom>
          <a:noFill/>
          <a:ln cap="flat" cmpd="sng" w="38100">
            <a:solidFill>
              <a:srgbClr val="0000FF"/>
            </a:solidFill>
            <a:prstDash val="solid"/>
            <a:round/>
            <a:headEnd len="med" w="med" type="none"/>
            <a:tailEnd len="med" w="med" type="triangle"/>
          </a:ln>
          <a:effectLst>
            <a:outerShdw blurRad="57150" rotWithShape="0" algn="bl" dir="5400000" dist="19050">
              <a:srgbClr val="000000">
                <a:alpha val="99000"/>
              </a:srgbClr>
            </a:outerShdw>
          </a:effectLst>
        </p:spPr>
      </p:cxnSp>
      <p:sp>
        <p:nvSpPr>
          <p:cNvPr id="1593" name="Google Shape;1593;p101"/>
          <p:cNvSpPr txBox="1"/>
          <p:nvPr/>
        </p:nvSpPr>
        <p:spPr>
          <a:xfrm>
            <a:off x="1441175" y="2738975"/>
            <a:ext cx="1796700" cy="5016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t>Anvil-level SR Wind </a:t>
            </a:r>
            <a:endParaRPr sz="1200"/>
          </a:p>
          <a:p>
            <a:pPr indent="0" lvl="0" marL="0" rtl="0" algn="ctr">
              <a:spcBef>
                <a:spcPts val="0"/>
              </a:spcBef>
              <a:spcAft>
                <a:spcPts val="0"/>
              </a:spcAft>
              <a:buNone/>
            </a:pPr>
            <a:r>
              <a:rPr lang="en" sz="1200"/>
              <a:t>Vector (blue)</a:t>
            </a:r>
            <a:endParaRPr sz="1200"/>
          </a:p>
        </p:txBody>
      </p:sp>
      <p:cxnSp>
        <p:nvCxnSpPr>
          <p:cNvPr id="1594" name="Google Shape;1594;p101"/>
          <p:cNvCxnSpPr/>
          <p:nvPr/>
        </p:nvCxnSpPr>
        <p:spPr>
          <a:xfrm flipH="1" rot="10800000">
            <a:off x="2595350" y="2505875"/>
            <a:ext cx="161100" cy="233100"/>
          </a:xfrm>
          <a:prstGeom prst="straightConnector1">
            <a:avLst/>
          </a:prstGeom>
          <a:noFill/>
          <a:ln cap="flat" cmpd="sng" w="28575">
            <a:solidFill>
              <a:srgbClr val="000000"/>
            </a:solidFill>
            <a:prstDash val="solid"/>
            <a:round/>
            <a:headEnd len="med" w="med" type="none"/>
            <a:tailEnd len="med" w="med" type="triangl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598" name="Shape 1598"/>
        <p:cNvGrpSpPr/>
        <p:nvPr/>
      </p:nvGrpSpPr>
      <p:grpSpPr>
        <a:xfrm>
          <a:off x="0" y="0"/>
          <a:ext cx="0" cy="0"/>
          <a:chOff x="0" y="0"/>
          <a:chExt cx="0" cy="0"/>
        </a:xfrm>
      </p:grpSpPr>
      <p:sp>
        <p:nvSpPr>
          <p:cNvPr id="1599" name="Google Shape;1599;p102"/>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600" name="Google Shape;1600;p102"/>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1C232"/>
              </a:buClr>
              <a:buSzPts val="1400"/>
              <a:buAutoNum type="alphaLcParenR"/>
            </a:pPr>
            <a:r>
              <a:rPr lang="en">
                <a:solidFill>
                  <a:srgbClr val="F1C232"/>
                </a:solidFill>
              </a:rPr>
              <a:t>Shear vector along boundary =&gt; storm orients along boundary =&gt; favorable for </a:t>
            </a:r>
            <a:r>
              <a:rPr lang="en">
                <a:solidFill>
                  <a:srgbClr val="F1C232"/>
                </a:solidFill>
              </a:rPr>
              <a:t>linear</a:t>
            </a:r>
            <a:endParaRPr>
              <a:solidFill>
                <a:srgbClr val="F1C232"/>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Weak forcing for ascent =&gt; fewer storms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1601" name="Google Shape;1601;p102"/>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
        <p:nvSpPr>
          <p:cNvPr id="1602" name="Google Shape;1602;p102"/>
          <p:cNvSpPr/>
          <p:nvPr/>
        </p:nvSpPr>
        <p:spPr>
          <a:xfrm>
            <a:off x="131525" y="3002775"/>
            <a:ext cx="9012600" cy="7626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02"/>
          <p:cNvSpPr txBox="1"/>
          <p:nvPr/>
        </p:nvSpPr>
        <p:spPr>
          <a:xfrm>
            <a:off x="6719000" y="13160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
        <p:nvSpPr>
          <p:cNvPr id="1604" name="Google Shape;1604;p102"/>
          <p:cNvSpPr txBox="1"/>
          <p:nvPr/>
        </p:nvSpPr>
        <p:spPr>
          <a:xfrm>
            <a:off x="8593075" y="29817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608" name="Shape 1608"/>
        <p:cNvGrpSpPr/>
        <p:nvPr/>
      </p:nvGrpSpPr>
      <p:grpSpPr>
        <a:xfrm>
          <a:off x="0" y="0"/>
          <a:ext cx="0" cy="0"/>
          <a:chOff x="0" y="0"/>
          <a:chExt cx="0" cy="0"/>
        </a:xfrm>
      </p:grpSpPr>
      <p:pic>
        <p:nvPicPr>
          <p:cNvPr id="1609" name="Google Shape;1609;p103"/>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610" name="Google Shape;1610;p103"/>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611" name="Google Shape;1611;p103"/>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2" name="Google Shape;1612;p103"/>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613" name="Google Shape;1613;p103"/>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614" name="Google Shape;1614;p103"/>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615" name="Google Shape;1615;p103"/>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616" name="Google Shape;1616;p103"/>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617" name="Google Shape;1617;p103"/>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618" name="Google Shape;1618;p103"/>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619" name="Google Shape;1619;p103"/>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620" name="Google Shape;1620;p103"/>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621" name="Google Shape;1621;p103"/>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622" name="Google Shape;1622;p103"/>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623" name="Google Shape;1623;p103"/>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624" name="Google Shape;1624;p103"/>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625" name="Google Shape;1625;p103"/>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626" name="Google Shape;1626;p103"/>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627" name="Google Shape;1627;p103"/>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628" name="Google Shape;1628;p103"/>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629" name="Google Shape;1629;p103"/>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630" name="Google Shape;1630;p103"/>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631" name="Google Shape;1631;p103"/>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632" name="Google Shape;1632;p103"/>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633" name="Google Shape;1633;p103"/>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634" name="Google Shape;1634;p103"/>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635" name="Google Shape;1635;p103"/>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636" name="Google Shape;1636;p103"/>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637" name="Google Shape;1637;p103"/>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638" name="Google Shape;1638;p103"/>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639" name="Google Shape;1639;p103"/>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640" name="Google Shape;1640;p103"/>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641" name="Google Shape;1641;p103"/>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642" name="Google Shape;1642;p103"/>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643" name="Google Shape;1643;p103"/>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644" name="Google Shape;1644;p103"/>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645" name="Google Shape;1645;p103"/>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646" name="Google Shape;1646;p103"/>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647" name="Google Shape;1647;p103"/>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648" name="Google Shape;1648;p103"/>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649" name="Google Shape;1649;p103"/>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650" name="Google Shape;1650;p103"/>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651" name="Google Shape;1651;p103"/>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652" name="Google Shape;1652;p103"/>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653" name="Google Shape;1653;p103"/>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654" name="Google Shape;1654;p103"/>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655" name="Google Shape;1655;p103"/>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656" name="Google Shape;1656;p103"/>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657" name="Google Shape;1657;p103"/>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658" name="Google Shape;1658;p103"/>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659" name="Google Shape;1659;p103"/>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660" name="Google Shape;1660;p103"/>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661" name="Google Shape;1661;p103"/>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662" name="Google Shape;1662;p103"/>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663" name="Google Shape;1663;p103"/>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664" name="Google Shape;1664;p103"/>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665" name="Google Shape;1665;p103"/>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666" name="Google Shape;1666;p103"/>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667" name="Google Shape;1667;p103"/>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668" name="Google Shape;1668;p103"/>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669" name="Google Shape;1669;p103"/>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670" name="Google Shape;1670;p103"/>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671" name="Google Shape;1671;p103"/>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672" name="Google Shape;1672;p103"/>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673" name="Google Shape;1673;p103"/>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674" name="Google Shape;1674;p103"/>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675" name="Google Shape;1675;p103"/>
          <p:cNvSpPr txBox="1"/>
          <p:nvPr/>
        </p:nvSpPr>
        <p:spPr>
          <a:xfrm>
            <a:off x="4018375" y="507403"/>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Forcing For Ascent</a:t>
            </a:r>
            <a:endParaRPr b="1" sz="16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679" name="Shape 1679"/>
        <p:cNvGrpSpPr/>
        <p:nvPr/>
      </p:nvGrpSpPr>
      <p:grpSpPr>
        <a:xfrm>
          <a:off x="0" y="0"/>
          <a:ext cx="0" cy="0"/>
          <a:chOff x="0" y="0"/>
          <a:chExt cx="0" cy="0"/>
        </a:xfrm>
      </p:grpSpPr>
      <p:pic>
        <p:nvPicPr>
          <p:cNvPr id="1680" name="Google Shape;1680;p104"/>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681" name="Google Shape;1681;p104"/>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682" name="Google Shape;1682;p104"/>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3" name="Google Shape;1683;p104"/>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684" name="Google Shape;1684;p104"/>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685" name="Google Shape;1685;p104"/>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686" name="Google Shape;1686;p104"/>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687" name="Google Shape;1687;p104"/>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688" name="Google Shape;1688;p104"/>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689" name="Google Shape;1689;p104"/>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690" name="Google Shape;1690;p104"/>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691" name="Google Shape;1691;p104"/>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692" name="Google Shape;1692;p104"/>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693" name="Google Shape;1693;p104"/>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694" name="Google Shape;1694;p104"/>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695" name="Google Shape;1695;p104"/>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696" name="Google Shape;1696;p104"/>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697" name="Google Shape;1697;p104"/>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698" name="Google Shape;1698;p104"/>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699" name="Google Shape;1699;p104"/>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700" name="Google Shape;1700;p104"/>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701" name="Google Shape;1701;p104"/>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702" name="Google Shape;1702;p104"/>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703" name="Google Shape;1703;p104"/>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704" name="Google Shape;1704;p104"/>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705" name="Google Shape;1705;p104"/>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706" name="Google Shape;1706;p104"/>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707" name="Google Shape;1707;p104"/>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708" name="Google Shape;1708;p104"/>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709" name="Google Shape;1709;p104"/>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710" name="Google Shape;1710;p104"/>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711" name="Google Shape;1711;p104"/>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712" name="Google Shape;1712;p104"/>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713" name="Google Shape;1713;p104"/>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714" name="Google Shape;1714;p104"/>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715" name="Google Shape;1715;p104"/>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716" name="Google Shape;1716;p104"/>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717" name="Google Shape;1717;p104"/>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718" name="Google Shape;1718;p104"/>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719" name="Google Shape;1719;p104"/>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720" name="Google Shape;1720;p104"/>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721" name="Google Shape;1721;p104"/>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722" name="Google Shape;1722;p104"/>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723" name="Google Shape;1723;p104"/>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724" name="Google Shape;1724;p104"/>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725" name="Google Shape;1725;p104"/>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726" name="Google Shape;1726;p104"/>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727" name="Google Shape;1727;p104"/>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728" name="Google Shape;1728;p104"/>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729" name="Google Shape;1729;p104"/>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730" name="Google Shape;1730;p104"/>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731" name="Google Shape;1731;p104"/>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732" name="Google Shape;1732;p104"/>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733" name="Google Shape;1733;p104"/>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734" name="Google Shape;1734;p104"/>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735" name="Google Shape;1735;p104"/>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736" name="Google Shape;1736;p104"/>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737" name="Google Shape;1737;p104"/>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738" name="Google Shape;1738;p104"/>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739" name="Google Shape;1739;p104"/>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740" name="Google Shape;1740;p104"/>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741" name="Google Shape;1741;p104"/>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742" name="Google Shape;1742;p104"/>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743" name="Google Shape;1743;p104"/>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744" name="Google Shape;1744;p104"/>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745" name="Google Shape;1745;p104"/>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746" name="Google Shape;1746;p104"/>
          <p:cNvSpPr/>
          <p:nvPr/>
        </p:nvSpPr>
        <p:spPr>
          <a:xfrm>
            <a:off x="1402000" y="519100"/>
            <a:ext cx="7796425" cy="4623000"/>
          </a:xfrm>
          <a:custGeom>
            <a:rect b="b" l="l" r="r" t="t"/>
            <a:pathLst>
              <a:path extrusionOk="0" h="184920" w="311857">
                <a:moveTo>
                  <a:pt x="196114" y="181786"/>
                </a:moveTo>
                <a:lnTo>
                  <a:pt x="193651" y="165667"/>
                </a:lnTo>
                <a:lnTo>
                  <a:pt x="180219" y="140817"/>
                </a:lnTo>
                <a:lnTo>
                  <a:pt x="168353" y="128504"/>
                </a:lnTo>
                <a:lnTo>
                  <a:pt x="137235" y="121340"/>
                </a:lnTo>
                <a:lnTo>
                  <a:pt x="113728" y="113952"/>
                </a:lnTo>
                <a:lnTo>
                  <a:pt x="92908" y="96266"/>
                </a:lnTo>
                <a:lnTo>
                  <a:pt x="74998" y="81490"/>
                </a:lnTo>
                <a:lnTo>
                  <a:pt x="58655" y="77461"/>
                </a:lnTo>
                <a:lnTo>
                  <a:pt x="38731" y="72088"/>
                </a:lnTo>
                <a:lnTo>
                  <a:pt x="15895" y="64700"/>
                </a:lnTo>
                <a:lnTo>
                  <a:pt x="0" y="42536"/>
                </a:lnTo>
                <a:lnTo>
                  <a:pt x="1120" y="35148"/>
                </a:lnTo>
                <a:lnTo>
                  <a:pt x="6045" y="21044"/>
                </a:lnTo>
                <a:lnTo>
                  <a:pt x="14776" y="9179"/>
                </a:lnTo>
                <a:lnTo>
                  <a:pt x="32686" y="0"/>
                </a:lnTo>
                <a:lnTo>
                  <a:pt x="60894" y="2687"/>
                </a:lnTo>
                <a:lnTo>
                  <a:pt x="79028" y="14328"/>
                </a:lnTo>
                <a:lnTo>
                  <a:pt x="103430" y="29552"/>
                </a:lnTo>
                <a:lnTo>
                  <a:pt x="133205" y="46790"/>
                </a:lnTo>
                <a:lnTo>
                  <a:pt x="168353" y="59551"/>
                </a:lnTo>
                <a:lnTo>
                  <a:pt x="195218" y="67386"/>
                </a:lnTo>
                <a:lnTo>
                  <a:pt x="230590" y="70744"/>
                </a:lnTo>
                <a:lnTo>
                  <a:pt x="272007" y="73655"/>
                </a:lnTo>
                <a:lnTo>
                  <a:pt x="301782" y="74103"/>
                </a:lnTo>
                <a:lnTo>
                  <a:pt x="311857" y="77684"/>
                </a:lnTo>
                <a:lnTo>
                  <a:pt x="311409" y="184920"/>
                </a:lnTo>
                <a:lnTo>
                  <a:pt x="198353" y="184472"/>
                </a:lnTo>
                <a:close/>
              </a:path>
            </a:pathLst>
          </a:custGeom>
          <a:solidFill>
            <a:srgbClr val="F1C232">
              <a:alpha val="32780"/>
            </a:srgbClr>
          </a:solidFill>
          <a:ln cap="flat" cmpd="sng" w="19050">
            <a:solidFill>
              <a:srgbClr val="000000"/>
            </a:solidFill>
            <a:prstDash val="solid"/>
            <a:round/>
            <a:headEnd len="med" w="med" type="none"/>
            <a:tailEnd len="med" w="med" type="none"/>
          </a:ln>
        </p:spPr>
      </p:sp>
      <p:sp>
        <p:nvSpPr>
          <p:cNvPr id="1747" name="Google Shape;1747;p104"/>
          <p:cNvSpPr txBox="1"/>
          <p:nvPr/>
        </p:nvSpPr>
        <p:spPr>
          <a:xfrm>
            <a:off x="4018375" y="507403"/>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Forcing For Ascent</a:t>
            </a:r>
            <a:endParaRPr b="1" sz="1600"/>
          </a:p>
        </p:txBody>
      </p:sp>
      <p:sp>
        <p:nvSpPr>
          <p:cNvPr id="1748" name="Google Shape;1748;p104"/>
          <p:cNvSpPr txBox="1"/>
          <p:nvPr/>
        </p:nvSpPr>
        <p:spPr>
          <a:xfrm>
            <a:off x="6450900" y="3841500"/>
            <a:ext cx="2635500" cy="1228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Unstable</a:t>
            </a:r>
            <a:endParaRPr sz="1000"/>
          </a:p>
          <a:p>
            <a:pPr indent="-292100" lvl="0" marL="457200" rtl="0" algn="l">
              <a:spcBef>
                <a:spcPts val="0"/>
              </a:spcBef>
              <a:spcAft>
                <a:spcPts val="0"/>
              </a:spcAft>
              <a:buSzPts val="1000"/>
              <a:buChar char="●"/>
            </a:pPr>
            <a:r>
              <a:rPr lang="en" sz="1000"/>
              <a:t>Less steep low-level lapse rates</a:t>
            </a:r>
            <a:endParaRPr sz="1000"/>
          </a:p>
          <a:p>
            <a:pPr indent="-292100" lvl="0" marL="457200" rtl="0" algn="l">
              <a:spcBef>
                <a:spcPts val="0"/>
              </a:spcBef>
              <a:spcAft>
                <a:spcPts val="0"/>
              </a:spcAft>
              <a:buSzPts val="1000"/>
              <a:buChar char="●"/>
            </a:pPr>
            <a:r>
              <a:rPr lang="en" sz="1000"/>
              <a:t>Lower LCLs</a:t>
            </a:r>
            <a:endParaRPr sz="1000"/>
          </a:p>
          <a:p>
            <a:pPr indent="-292100" lvl="0" marL="457200" rtl="0" algn="l">
              <a:spcBef>
                <a:spcPts val="0"/>
              </a:spcBef>
              <a:spcAft>
                <a:spcPts val="0"/>
              </a:spcAft>
              <a:buSzPts val="1000"/>
              <a:buChar char="●"/>
            </a:pPr>
            <a:r>
              <a:rPr lang="en" sz="1000"/>
              <a:t>Confluence along boundary</a:t>
            </a:r>
            <a:endParaRPr sz="1000"/>
          </a:p>
          <a:p>
            <a:pPr indent="-292100" lvl="0" marL="457200" rtl="0" algn="l">
              <a:spcBef>
                <a:spcPts val="0"/>
              </a:spcBef>
              <a:spcAft>
                <a:spcPts val="0"/>
              </a:spcAft>
              <a:buSzPts val="1000"/>
              <a:buChar char="●"/>
            </a:pPr>
            <a:r>
              <a:rPr lang="en" sz="1000"/>
              <a:t>Evidence of ongoing lift</a:t>
            </a:r>
            <a:endParaRPr sz="1000"/>
          </a:p>
          <a:p>
            <a:pPr indent="-292100" lvl="0" marL="457200" rtl="0" algn="l">
              <a:spcBef>
                <a:spcPts val="0"/>
              </a:spcBef>
              <a:spcAft>
                <a:spcPts val="0"/>
              </a:spcAft>
              <a:buSzPts val="1000"/>
              <a:buChar char="●"/>
            </a:pPr>
            <a:r>
              <a:rPr b="1" lang="en" sz="1000"/>
              <a:t>Watch for additional near-term convective development</a:t>
            </a:r>
            <a:endParaRPr b="1"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06" name="Shape 206"/>
        <p:cNvGrpSpPr/>
        <p:nvPr/>
      </p:nvGrpSpPr>
      <p:grpSpPr>
        <a:xfrm>
          <a:off x="0" y="0"/>
          <a:ext cx="0" cy="0"/>
          <a:chOff x="0" y="0"/>
          <a:chExt cx="0" cy="0"/>
        </a:xfrm>
      </p:grpSpPr>
      <p:sp>
        <p:nvSpPr>
          <p:cNvPr id="207" name="Google Shape;207;p33"/>
          <p:cNvSpPr txBox="1"/>
          <p:nvPr>
            <p:ph idx="4294967295" type="subTitle"/>
          </p:nvPr>
        </p:nvSpPr>
        <p:spPr>
          <a:xfrm>
            <a:off x="1541925" y="1804375"/>
            <a:ext cx="666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a:solidFill>
                  <a:srgbClr val="FFFFFF"/>
                </a:solidFill>
              </a:rPr>
              <a:t>SPC issues Mesoscale Convective Discussions:</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Typically ahead of watch issuances</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To update ongoing watches</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To highlight a corridor of enhanced severe potential</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Purpose is to serve as a “heads up” to WFOs and other partners</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WFOs do mesoanalysis to aid in warning decisions</a:t>
            </a:r>
            <a:endParaRPr>
              <a:solidFill>
                <a:srgbClr val="FFFFFF"/>
              </a:solidFill>
            </a:endParaRPr>
          </a:p>
          <a:p>
            <a:pPr indent="-317500" lvl="1" marL="914400" rtl="0" algn="l">
              <a:spcBef>
                <a:spcPts val="0"/>
              </a:spcBef>
              <a:spcAft>
                <a:spcPts val="0"/>
              </a:spcAft>
              <a:buClr>
                <a:srgbClr val="FFFFFF"/>
              </a:buClr>
              <a:buSzPts val="1400"/>
              <a:buChar char="◆"/>
            </a:pPr>
            <a:r>
              <a:rPr lang="en">
                <a:solidFill>
                  <a:srgbClr val="FFFFFF"/>
                </a:solidFill>
              </a:rPr>
              <a:t>Will work more closely with local partners, broadcast media, and public.</a:t>
            </a:r>
            <a:endParaRPr>
              <a:solidFill>
                <a:srgbClr val="FFFFFF"/>
              </a:solidFill>
            </a:endParaRPr>
          </a:p>
          <a:p>
            <a:pPr indent="-342900" lvl="0" marL="457200" rtl="0" algn="l">
              <a:spcBef>
                <a:spcPts val="0"/>
              </a:spcBef>
              <a:spcAft>
                <a:spcPts val="0"/>
              </a:spcAft>
              <a:buClr>
                <a:srgbClr val="FFFFFF"/>
              </a:buClr>
              <a:buSzPts val="1800"/>
              <a:buChar char="➔"/>
            </a:pPr>
            <a:r>
              <a:rPr lang="en">
                <a:solidFill>
                  <a:srgbClr val="FFFFFF"/>
                </a:solidFill>
              </a:rPr>
              <a:t>Students can do mesoanalysis to help build their intuition of convective evolution!</a:t>
            </a:r>
            <a:endParaRPr>
              <a:solidFill>
                <a:srgbClr val="FFFFFF"/>
              </a:solidFill>
            </a:endParaRPr>
          </a:p>
          <a:p>
            <a:pPr indent="0" lvl="0" marL="457200" rtl="0" algn="l">
              <a:spcBef>
                <a:spcPts val="1200"/>
              </a:spcBef>
              <a:spcAft>
                <a:spcPts val="1200"/>
              </a:spcAft>
              <a:buNone/>
            </a:pPr>
            <a:r>
              <a:t/>
            </a:r>
            <a:endParaRPr>
              <a:solidFill>
                <a:srgbClr val="FFFFFF"/>
              </a:solidFill>
            </a:endParaRPr>
          </a:p>
        </p:txBody>
      </p:sp>
      <p:sp>
        <p:nvSpPr>
          <p:cNvPr id="208" name="Google Shape;208;p33"/>
          <p:cNvSpPr txBox="1"/>
          <p:nvPr>
            <p:ph idx="4294967295" type="subTitle"/>
          </p:nvPr>
        </p:nvSpPr>
        <p:spPr>
          <a:xfrm>
            <a:off x="113700" y="1113175"/>
            <a:ext cx="89166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rgbClr val="FFFFFF"/>
                </a:solidFill>
              </a:rPr>
              <a:t>Everyone can do mesoanalysis!</a:t>
            </a:r>
            <a:endParaRPr>
              <a:solidFill>
                <a:srgbClr val="FFFFFF"/>
              </a:solidFill>
            </a:endParaRPr>
          </a:p>
        </p:txBody>
      </p:sp>
      <p:sp>
        <p:nvSpPr>
          <p:cNvPr id="209" name="Google Shape;209;p33"/>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Who Does Mesoanalysis</a:t>
            </a:r>
            <a:endParaRPr sz="5200">
              <a:solidFill>
                <a:srgbClr val="FFFFFF"/>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752" name="Shape 1752"/>
        <p:cNvGrpSpPr/>
        <p:nvPr/>
      </p:nvGrpSpPr>
      <p:grpSpPr>
        <a:xfrm>
          <a:off x="0" y="0"/>
          <a:ext cx="0" cy="0"/>
          <a:chOff x="0" y="0"/>
          <a:chExt cx="0" cy="0"/>
        </a:xfrm>
      </p:grpSpPr>
      <p:pic>
        <p:nvPicPr>
          <p:cNvPr id="1753" name="Google Shape;1753;p105"/>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754" name="Google Shape;1754;p105"/>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755" name="Google Shape;1755;p105"/>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6" name="Google Shape;1756;p105"/>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757" name="Google Shape;1757;p105"/>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758" name="Google Shape;1758;p105"/>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759" name="Google Shape;1759;p105"/>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760" name="Google Shape;1760;p105"/>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761" name="Google Shape;1761;p105"/>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762" name="Google Shape;1762;p105"/>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763" name="Google Shape;1763;p105"/>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764" name="Google Shape;1764;p105"/>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765" name="Google Shape;1765;p105"/>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766" name="Google Shape;1766;p105"/>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767" name="Google Shape;1767;p105"/>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768" name="Google Shape;1768;p105"/>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769" name="Google Shape;1769;p105"/>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770" name="Google Shape;1770;p105"/>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771" name="Google Shape;1771;p105"/>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772" name="Google Shape;1772;p105"/>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773" name="Google Shape;1773;p105"/>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774" name="Google Shape;1774;p105"/>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775" name="Google Shape;1775;p105"/>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776" name="Google Shape;1776;p105"/>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777" name="Google Shape;1777;p105"/>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778" name="Google Shape;1778;p105"/>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779" name="Google Shape;1779;p105"/>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780" name="Google Shape;1780;p105"/>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781" name="Google Shape;1781;p105"/>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782" name="Google Shape;1782;p105"/>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783" name="Google Shape;1783;p105"/>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784" name="Google Shape;1784;p105"/>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785" name="Google Shape;1785;p105"/>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786" name="Google Shape;1786;p105"/>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787" name="Google Shape;1787;p105"/>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788" name="Google Shape;1788;p105"/>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789" name="Google Shape;1789;p105"/>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790" name="Google Shape;1790;p105"/>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791" name="Google Shape;1791;p105"/>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792" name="Google Shape;1792;p105"/>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793" name="Google Shape;1793;p105"/>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794" name="Google Shape;1794;p105"/>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795" name="Google Shape;1795;p105"/>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796" name="Google Shape;1796;p105"/>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797" name="Google Shape;1797;p105"/>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798" name="Google Shape;1798;p105"/>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799" name="Google Shape;1799;p105"/>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800" name="Google Shape;1800;p105"/>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801" name="Google Shape;1801;p105"/>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802" name="Google Shape;1802;p105"/>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803" name="Google Shape;1803;p105"/>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804" name="Google Shape;1804;p105"/>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805" name="Google Shape;1805;p105"/>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806" name="Google Shape;1806;p105"/>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807" name="Google Shape;1807;p105"/>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808" name="Google Shape;1808;p105"/>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809" name="Google Shape;1809;p105"/>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810" name="Google Shape;1810;p105"/>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811" name="Google Shape;1811;p105"/>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812" name="Google Shape;1812;p105"/>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813" name="Google Shape;1813;p105"/>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814" name="Google Shape;1814;p105"/>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815" name="Google Shape;1815;p105"/>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816" name="Google Shape;1816;p105"/>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817" name="Google Shape;1817;p105"/>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818" name="Google Shape;1818;p105"/>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819" name="Google Shape;1819;p105"/>
          <p:cNvSpPr/>
          <p:nvPr/>
        </p:nvSpPr>
        <p:spPr>
          <a:xfrm>
            <a:off x="1402000" y="519100"/>
            <a:ext cx="7796425" cy="4623000"/>
          </a:xfrm>
          <a:custGeom>
            <a:rect b="b" l="l" r="r" t="t"/>
            <a:pathLst>
              <a:path extrusionOk="0" h="184920" w="311857">
                <a:moveTo>
                  <a:pt x="196114" y="181786"/>
                </a:moveTo>
                <a:lnTo>
                  <a:pt x="193651" y="165667"/>
                </a:lnTo>
                <a:lnTo>
                  <a:pt x="180219" y="140817"/>
                </a:lnTo>
                <a:lnTo>
                  <a:pt x="168353" y="128504"/>
                </a:lnTo>
                <a:lnTo>
                  <a:pt x="137235" y="121340"/>
                </a:lnTo>
                <a:lnTo>
                  <a:pt x="113728" y="113952"/>
                </a:lnTo>
                <a:lnTo>
                  <a:pt x="92908" y="96266"/>
                </a:lnTo>
                <a:lnTo>
                  <a:pt x="74998" y="81490"/>
                </a:lnTo>
                <a:lnTo>
                  <a:pt x="58655" y="77461"/>
                </a:lnTo>
                <a:lnTo>
                  <a:pt x="38731" y="72088"/>
                </a:lnTo>
                <a:lnTo>
                  <a:pt x="15895" y="64700"/>
                </a:lnTo>
                <a:lnTo>
                  <a:pt x="0" y="42536"/>
                </a:lnTo>
                <a:lnTo>
                  <a:pt x="1120" y="35148"/>
                </a:lnTo>
                <a:lnTo>
                  <a:pt x="6045" y="21044"/>
                </a:lnTo>
                <a:lnTo>
                  <a:pt x="14776" y="9179"/>
                </a:lnTo>
                <a:lnTo>
                  <a:pt x="32686" y="0"/>
                </a:lnTo>
                <a:lnTo>
                  <a:pt x="60894" y="2687"/>
                </a:lnTo>
                <a:lnTo>
                  <a:pt x="79028" y="14328"/>
                </a:lnTo>
                <a:lnTo>
                  <a:pt x="103430" y="29552"/>
                </a:lnTo>
                <a:lnTo>
                  <a:pt x="133205" y="46790"/>
                </a:lnTo>
                <a:lnTo>
                  <a:pt x="168353" y="59551"/>
                </a:lnTo>
                <a:lnTo>
                  <a:pt x="195218" y="67386"/>
                </a:lnTo>
                <a:lnTo>
                  <a:pt x="230590" y="70744"/>
                </a:lnTo>
                <a:lnTo>
                  <a:pt x="272007" y="73655"/>
                </a:lnTo>
                <a:lnTo>
                  <a:pt x="301782" y="74103"/>
                </a:lnTo>
                <a:lnTo>
                  <a:pt x="311857" y="77684"/>
                </a:lnTo>
                <a:lnTo>
                  <a:pt x="311409" y="184920"/>
                </a:lnTo>
                <a:lnTo>
                  <a:pt x="198353" y="184472"/>
                </a:lnTo>
                <a:close/>
              </a:path>
            </a:pathLst>
          </a:custGeom>
          <a:solidFill>
            <a:srgbClr val="F1C232">
              <a:alpha val="32780"/>
            </a:srgbClr>
          </a:solidFill>
          <a:ln cap="flat" cmpd="sng" w="19050">
            <a:solidFill>
              <a:srgbClr val="000000"/>
            </a:solidFill>
            <a:prstDash val="solid"/>
            <a:round/>
            <a:headEnd len="med" w="med" type="none"/>
            <a:tailEnd len="med" w="med" type="none"/>
          </a:ln>
        </p:spPr>
      </p:sp>
      <p:sp>
        <p:nvSpPr>
          <p:cNvPr id="1820" name="Google Shape;1820;p105"/>
          <p:cNvSpPr/>
          <p:nvPr/>
        </p:nvSpPr>
        <p:spPr>
          <a:xfrm>
            <a:off x="2028850" y="2450025"/>
            <a:ext cx="4018550" cy="2697675"/>
          </a:xfrm>
          <a:custGeom>
            <a:rect b="b" l="l" r="r" t="t"/>
            <a:pathLst>
              <a:path extrusionOk="0" h="107907" w="160742">
                <a:moveTo>
                  <a:pt x="2911" y="107907"/>
                </a:moveTo>
                <a:lnTo>
                  <a:pt x="0" y="94251"/>
                </a:lnTo>
                <a:lnTo>
                  <a:pt x="5597" y="75221"/>
                </a:lnTo>
                <a:lnTo>
                  <a:pt x="7836" y="55968"/>
                </a:lnTo>
                <a:lnTo>
                  <a:pt x="8731" y="34476"/>
                </a:lnTo>
                <a:lnTo>
                  <a:pt x="7388" y="19253"/>
                </a:lnTo>
                <a:lnTo>
                  <a:pt x="9627" y="895"/>
                </a:lnTo>
                <a:lnTo>
                  <a:pt x="24626" y="0"/>
                </a:lnTo>
                <a:lnTo>
                  <a:pt x="46566" y="11417"/>
                </a:lnTo>
                <a:lnTo>
                  <a:pt x="62461" y="26641"/>
                </a:lnTo>
                <a:lnTo>
                  <a:pt x="80371" y="40745"/>
                </a:lnTo>
                <a:lnTo>
                  <a:pt x="104997" y="49252"/>
                </a:lnTo>
                <a:lnTo>
                  <a:pt x="140593" y="60222"/>
                </a:lnTo>
                <a:lnTo>
                  <a:pt x="158951" y="77684"/>
                </a:lnTo>
                <a:lnTo>
                  <a:pt x="160742" y="104997"/>
                </a:lnTo>
                <a:lnTo>
                  <a:pt x="136115" y="107235"/>
                </a:lnTo>
                <a:close/>
              </a:path>
            </a:pathLst>
          </a:custGeom>
          <a:solidFill>
            <a:srgbClr val="6FA8DC">
              <a:alpha val="35560"/>
            </a:srgbClr>
          </a:solidFill>
          <a:ln cap="flat" cmpd="sng" w="19050">
            <a:solidFill>
              <a:srgbClr val="000000"/>
            </a:solidFill>
            <a:prstDash val="solid"/>
            <a:round/>
            <a:headEnd len="med" w="med" type="none"/>
            <a:tailEnd len="med" w="med" type="none"/>
          </a:ln>
        </p:spPr>
      </p:sp>
      <p:sp>
        <p:nvSpPr>
          <p:cNvPr id="1821" name="Google Shape;1821;p105"/>
          <p:cNvSpPr txBox="1"/>
          <p:nvPr/>
        </p:nvSpPr>
        <p:spPr>
          <a:xfrm>
            <a:off x="2365350" y="3722150"/>
            <a:ext cx="2833800" cy="1196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Likely unstable</a:t>
            </a:r>
            <a:endParaRPr sz="1000"/>
          </a:p>
          <a:p>
            <a:pPr indent="-292100" lvl="0" marL="457200" rtl="0" algn="l">
              <a:spcBef>
                <a:spcPts val="0"/>
              </a:spcBef>
              <a:spcAft>
                <a:spcPts val="0"/>
              </a:spcAft>
              <a:buSzPts val="1000"/>
              <a:buChar char="●"/>
            </a:pPr>
            <a:r>
              <a:rPr lang="en" sz="1000"/>
              <a:t>Less Evidence of ongoing lift</a:t>
            </a:r>
            <a:endParaRPr sz="1000"/>
          </a:p>
          <a:p>
            <a:pPr indent="-292100" lvl="0" marL="457200" rtl="0" algn="l">
              <a:spcBef>
                <a:spcPts val="0"/>
              </a:spcBef>
              <a:spcAft>
                <a:spcPts val="0"/>
              </a:spcAft>
              <a:buSzPts val="1000"/>
              <a:buChar char="●"/>
            </a:pPr>
            <a:r>
              <a:rPr lang="en" sz="1000"/>
              <a:t>Higher LCLs/Deeper boundary layer</a:t>
            </a:r>
            <a:endParaRPr sz="1000"/>
          </a:p>
          <a:p>
            <a:pPr indent="-292100" lvl="0" marL="457200" rtl="0" algn="l">
              <a:spcBef>
                <a:spcPts val="0"/>
              </a:spcBef>
              <a:spcAft>
                <a:spcPts val="0"/>
              </a:spcAft>
              <a:buSzPts val="1000"/>
              <a:buChar char="●"/>
            </a:pPr>
            <a:r>
              <a:rPr lang="en" sz="1000"/>
              <a:t>Steeper low-level lapse rates</a:t>
            </a:r>
            <a:endParaRPr sz="1000"/>
          </a:p>
          <a:p>
            <a:pPr indent="-292100" lvl="1" marL="914400" rtl="0" algn="l">
              <a:spcBef>
                <a:spcPts val="0"/>
              </a:spcBef>
              <a:spcAft>
                <a:spcPts val="0"/>
              </a:spcAft>
              <a:buSzPts val="1000"/>
              <a:buChar char="○"/>
            </a:pPr>
            <a:r>
              <a:rPr lang="en" sz="1000"/>
              <a:t>Note dewpoint depression</a:t>
            </a:r>
            <a:endParaRPr sz="1000"/>
          </a:p>
          <a:p>
            <a:pPr indent="-292100" lvl="1" marL="914400" rtl="0" algn="l">
              <a:spcBef>
                <a:spcPts val="0"/>
              </a:spcBef>
              <a:spcAft>
                <a:spcPts val="0"/>
              </a:spcAft>
              <a:buSzPts val="1000"/>
              <a:buChar char="○"/>
            </a:pPr>
            <a:r>
              <a:rPr lang="en" sz="1000"/>
              <a:t>May support wind threat</a:t>
            </a:r>
            <a:endParaRPr sz="1000"/>
          </a:p>
          <a:p>
            <a:pPr indent="-292100" lvl="0" marL="457200" rtl="0" algn="l">
              <a:spcBef>
                <a:spcPts val="0"/>
              </a:spcBef>
              <a:spcAft>
                <a:spcPts val="0"/>
              </a:spcAft>
              <a:buSzPts val="1000"/>
              <a:buChar char="●"/>
            </a:pPr>
            <a:r>
              <a:rPr b="1" lang="en" sz="1000"/>
              <a:t>Near-term convection less likely</a:t>
            </a:r>
            <a:endParaRPr b="1" sz="1000"/>
          </a:p>
          <a:p>
            <a:pPr indent="0" lvl="0" marL="457200" rtl="0" algn="l">
              <a:spcBef>
                <a:spcPts val="0"/>
              </a:spcBef>
              <a:spcAft>
                <a:spcPts val="0"/>
              </a:spcAft>
              <a:buNone/>
            </a:pPr>
            <a:r>
              <a:t/>
            </a:r>
            <a:endParaRPr sz="1000"/>
          </a:p>
        </p:txBody>
      </p:sp>
      <p:sp>
        <p:nvSpPr>
          <p:cNvPr id="1822" name="Google Shape;1822;p105"/>
          <p:cNvSpPr txBox="1"/>
          <p:nvPr/>
        </p:nvSpPr>
        <p:spPr>
          <a:xfrm>
            <a:off x="4018375" y="507403"/>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Forcing For Ascent</a:t>
            </a:r>
            <a:endParaRPr b="1" sz="1600"/>
          </a:p>
        </p:txBody>
      </p:sp>
      <p:sp>
        <p:nvSpPr>
          <p:cNvPr id="1823" name="Google Shape;1823;p105"/>
          <p:cNvSpPr txBox="1"/>
          <p:nvPr/>
        </p:nvSpPr>
        <p:spPr>
          <a:xfrm>
            <a:off x="6450900" y="3841500"/>
            <a:ext cx="2635500" cy="1228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Unstable</a:t>
            </a:r>
            <a:endParaRPr sz="1000"/>
          </a:p>
          <a:p>
            <a:pPr indent="-292100" lvl="0" marL="457200" rtl="0" algn="l">
              <a:spcBef>
                <a:spcPts val="0"/>
              </a:spcBef>
              <a:spcAft>
                <a:spcPts val="0"/>
              </a:spcAft>
              <a:buSzPts val="1000"/>
              <a:buChar char="●"/>
            </a:pPr>
            <a:r>
              <a:rPr lang="en" sz="1000"/>
              <a:t>Less steep low-level lapse rates</a:t>
            </a:r>
            <a:endParaRPr sz="1000"/>
          </a:p>
          <a:p>
            <a:pPr indent="-292100" lvl="0" marL="457200" rtl="0" algn="l">
              <a:spcBef>
                <a:spcPts val="0"/>
              </a:spcBef>
              <a:spcAft>
                <a:spcPts val="0"/>
              </a:spcAft>
              <a:buSzPts val="1000"/>
              <a:buChar char="●"/>
            </a:pPr>
            <a:r>
              <a:rPr lang="en" sz="1000"/>
              <a:t>Lower LCLs</a:t>
            </a:r>
            <a:endParaRPr sz="1000"/>
          </a:p>
          <a:p>
            <a:pPr indent="-292100" lvl="0" marL="457200" rtl="0" algn="l">
              <a:spcBef>
                <a:spcPts val="0"/>
              </a:spcBef>
              <a:spcAft>
                <a:spcPts val="0"/>
              </a:spcAft>
              <a:buSzPts val="1000"/>
              <a:buChar char="●"/>
            </a:pPr>
            <a:r>
              <a:rPr lang="en" sz="1000"/>
              <a:t>Confluence along boundary</a:t>
            </a:r>
            <a:endParaRPr sz="1000"/>
          </a:p>
          <a:p>
            <a:pPr indent="-292100" lvl="0" marL="457200" rtl="0" algn="l">
              <a:spcBef>
                <a:spcPts val="0"/>
              </a:spcBef>
              <a:spcAft>
                <a:spcPts val="0"/>
              </a:spcAft>
              <a:buSzPts val="1000"/>
              <a:buChar char="●"/>
            </a:pPr>
            <a:r>
              <a:rPr lang="en" sz="1000"/>
              <a:t>Evidence of ongoing lift</a:t>
            </a:r>
            <a:endParaRPr sz="1000"/>
          </a:p>
          <a:p>
            <a:pPr indent="-292100" lvl="0" marL="457200" rtl="0" algn="l">
              <a:spcBef>
                <a:spcPts val="0"/>
              </a:spcBef>
              <a:spcAft>
                <a:spcPts val="0"/>
              </a:spcAft>
              <a:buSzPts val="1000"/>
              <a:buChar char="●"/>
            </a:pPr>
            <a:r>
              <a:rPr b="1" lang="en" sz="1000"/>
              <a:t>Watch for additional near-term convective development</a:t>
            </a:r>
            <a:endParaRPr b="1" sz="10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827" name="Shape 1827"/>
        <p:cNvGrpSpPr/>
        <p:nvPr/>
      </p:nvGrpSpPr>
      <p:grpSpPr>
        <a:xfrm>
          <a:off x="0" y="0"/>
          <a:ext cx="0" cy="0"/>
          <a:chOff x="0" y="0"/>
          <a:chExt cx="0" cy="0"/>
        </a:xfrm>
      </p:grpSpPr>
      <p:pic>
        <p:nvPicPr>
          <p:cNvPr id="1828" name="Google Shape;1828;p106"/>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829" name="Google Shape;1829;p106"/>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830" name="Google Shape;1830;p106"/>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1" name="Google Shape;1831;p106"/>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832" name="Google Shape;1832;p106"/>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833" name="Google Shape;1833;p106"/>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834" name="Google Shape;1834;p106"/>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835" name="Google Shape;1835;p106"/>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836" name="Google Shape;1836;p106"/>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837" name="Google Shape;1837;p106"/>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838" name="Google Shape;1838;p106"/>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839" name="Google Shape;1839;p106"/>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840" name="Google Shape;1840;p106"/>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841" name="Google Shape;1841;p106"/>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842" name="Google Shape;1842;p106"/>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843" name="Google Shape;1843;p106"/>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844" name="Google Shape;1844;p106"/>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845" name="Google Shape;1845;p106"/>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846" name="Google Shape;1846;p106"/>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847" name="Google Shape;1847;p106"/>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848" name="Google Shape;1848;p106"/>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849" name="Google Shape;1849;p106"/>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850" name="Google Shape;1850;p106"/>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851" name="Google Shape;1851;p106"/>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852" name="Google Shape;1852;p106"/>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853" name="Google Shape;1853;p106"/>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854" name="Google Shape;1854;p106"/>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855" name="Google Shape;1855;p106"/>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856" name="Google Shape;1856;p106"/>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857" name="Google Shape;1857;p106"/>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858" name="Google Shape;1858;p106"/>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859" name="Google Shape;1859;p106"/>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860" name="Google Shape;1860;p106"/>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861" name="Google Shape;1861;p106"/>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862" name="Google Shape;1862;p106"/>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863" name="Google Shape;1863;p106"/>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864" name="Google Shape;1864;p106"/>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865" name="Google Shape;1865;p106"/>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866" name="Google Shape;1866;p106"/>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867" name="Google Shape;1867;p106"/>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868" name="Google Shape;1868;p106"/>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869" name="Google Shape;1869;p106"/>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870" name="Google Shape;1870;p106"/>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871" name="Google Shape;1871;p106"/>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872" name="Google Shape;1872;p106"/>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873" name="Google Shape;1873;p106"/>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874" name="Google Shape;1874;p106"/>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875" name="Google Shape;1875;p106"/>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876" name="Google Shape;1876;p106"/>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877" name="Google Shape;1877;p106"/>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878" name="Google Shape;1878;p106"/>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879" name="Google Shape;1879;p106"/>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880" name="Google Shape;1880;p106"/>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881" name="Google Shape;1881;p106"/>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882" name="Google Shape;1882;p106"/>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883" name="Google Shape;1883;p106"/>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884" name="Google Shape;1884;p106"/>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885" name="Google Shape;1885;p106"/>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886" name="Google Shape;1886;p106"/>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887" name="Google Shape;1887;p106"/>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888" name="Google Shape;1888;p106"/>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889" name="Google Shape;1889;p106"/>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890" name="Google Shape;1890;p106"/>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891" name="Google Shape;1891;p106"/>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892" name="Google Shape;1892;p106"/>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893" name="Google Shape;1893;p106"/>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894" name="Google Shape;1894;p106"/>
          <p:cNvSpPr/>
          <p:nvPr/>
        </p:nvSpPr>
        <p:spPr>
          <a:xfrm>
            <a:off x="1402000" y="519100"/>
            <a:ext cx="7796425" cy="4623000"/>
          </a:xfrm>
          <a:custGeom>
            <a:rect b="b" l="l" r="r" t="t"/>
            <a:pathLst>
              <a:path extrusionOk="0" h="184920" w="311857">
                <a:moveTo>
                  <a:pt x="196114" y="181786"/>
                </a:moveTo>
                <a:lnTo>
                  <a:pt x="193651" y="165667"/>
                </a:lnTo>
                <a:lnTo>
                  <a:pt x="180219" y="140817"/>
                </a:lnTo>
                <a:lnTo>
                  <a:pt x="168353" y="128504"/>
                </a:lnTo>
                <a:lnTo>
                  <a:pt x="137235" y="121340"/>
                </a:lnTo>
                <a:lnTo>
                  <a:pt x="113728" y="113952"/>
                </a:lnTo>
                <a:lnTo>
                  <a:pt x="92908" y="96266"/>
                </a:lnTo>
                <a:lnTo>
                  <a:pt x="74998" y="81490"/>
                </a:lnTo>
                <a:lnTo>
                  <a:pt x="58655" y="77461"/>
                </a:lnTo>
                <a:lnTo>
                  <a:pt x="38731" y="72088"/>
                </a:lnTo>
                <a:lnTo>
                  <a:pt x="15895" y="64700"/>
                </a:lnTo>
                <a:lnTo>
                  <a:pt x="0" y="42536"/>
                </a:lnTo>
                <a:lnTo>
                  <a:pt x="1120" y="35148"/>
                </a:lnTo>
                <a:lnTo>
                  <a:pt x="6045" y="21044"/>
                </a:lnTo>
                <a:lnTo>
                  <a:pt x="14776" y="9179"/>
                </a:lnTo>
                <a:lnTo>
                  <a:pt x="32686" y="0"/>
                </a:lnTo>
                <a:lnTo>
                  <a:pt x="60894" y="2687"/>
                </a:lnTo>
                <a:lnTo>
                  <a:pt x="79028" y="14328"/>
                </a:lnTo>
                <a:lnTo>
                  <a:pt x="103430" y="29552"/>
                </a:lnTo>
                <a:lnTo>
                  <a:pt x="133205" y="46790"/>
                </a:lnTo>
                <a:lnTo>
                  <a:pt x="168353" y="59551"/>
                </a:lnTo>
                <a:lnTo>
                  <a:pt x="195218" y="67386"/>
                </a:lnTo>
                <a:lnTo>
                  <a:pt x="230590" y="70744"/>
                </a:lnTo>
                <a:lnTo>
                  <a:pt x="272007" y="73655"/>
                </a:lnTo>
                <a:lnTo>
                  <a:pt x="301782" y="74103"/>
                </a:lnTo>
                <a:lnTo>
                  <a:pt x="311857" y="77684"/>
                </a:lnTo>
                <a:lnTo>
                  <a:pt x="311409" y="184920"/>
                </a:lnTo>
                <a:lnTo>
                  <a:pt x="198353" y="184472"/>
                </a:lnTo>
                <a:close/>
              </a:path>
            </a:pathLst>
          </a:custGeom>
          <a:solidFill>
            <a:srgbClr val="F1C232">
              <a:alpha val="32780"/>
            </a:srgbClr>
          </a:solidFill>
          <a:ln cap="flat" cmpd="sng" w="19050">
            <a:solidFill>
              <a:srgbClr val="000000"/>
            </a:solidFill>
            <a:prstDash val="solid"/>
            <a:round/>
            <a:headEnd len="med" w="med" type="none"/>
            <a:tailEnd len="med" w="med" type="none"/>
          </a:ln>
        </p:spPr>
      </p:sp>
      <p:sp>
        <p:nvSpPr>
          <p:cNvPr id="1895" name="Google Shape;1895;p106"/>
          <p:cNvSpPr/>
          <p:nvPr/>
        </p:nvSpPr>
        <p:spPr>
          <a:xfrm>
            <a:off x="2028850" y="2450025"/>
            <a:ext cx="4018550" cy="2697675"/>
          </a:xfrm>
          <a:custGeom>
            <a:rect b="b" l="l" r="r" t="t"/>
            <a:pathLst>
              <a:path extrusionOk="0" h="107907" w="160742">
                <a:moveTo>
                  <a:pt x="2911" y="107907"/>
                </a:moveTo>
                <a:lnTo>
                  <a:pt x="0" y="94251"/>
                </a:lnTo>
                <a:lnTo>
                  <a:pt x="5597" y="75221"/>
                </a:lnTo>
                <a:lnTo>
                  <a:pt x="7836" y="55968"/>
                </a:lnTo>
                <a:lnTo>
                  <a:pt x="8731" y="34476"/>
                </a:lnTo>
                <a:lnTo>
                  <a:pt x="7388" y="19253"/>
                </a:lnTo>
                <a:lnTo>
                  <a:pt x="9627" y="895"/>
                </a:lnTo>
                <a:lnTo>
                  <a:pt x="24626" y="0"/>
                </a:lnTo>
                <a:lnTo>
                  <a:pt x="46566" y="11417"/>
                </a:lnTo>
                <a:lnTo>
                  <a:pt x="62461" y="26641"/>
                </a:lnTo>
                <a:lnTo>
                  <a:pt x="80371" y="40745"/>
                </a:lnTo>
                <a:lnTo>
                  <a:pt x="104997" y="49252"/>
                </a:lnTo>
                <a:lnTo>
                  <a:pt x="140593" y="60222"/>
                </a:lnTo>
                <a:lnTo>
                  <a:pt x="158951" y="77684"/>
                </a:lnTo>
                <a:lnTo>
                  <a:pt x="160742" y="104997"/>
                </a:lnTo>
                <a:lnTo>
                  <a:pt x="136115" y="107235"/>
                </a:lnTo>
                <a:close/>
              </a:path>
            </a:pathLst>
          </a:custGeom>
          <a:solidFill>
            <a:srgbClr val="6FA8DC">
              <a:alpha val="35560"/>
            </a:srgbClr>
          </a:solidFill>
          <a:ln cap="flat" cmpd="sng" w="19050">
            <a:solidFill>
              <a:srgbClr val="000000"/>
            </a:solidFill>
            <a:prstDash val="solid"/>
            <a:round/>
            <a:headEnd len="med" w="med" type="none"/>
            <a:tailEnd len="med" w="med" type="none"/>
          </a:ln>
        </p:spPr>
      </p:sp>
      <p:sp>
        <p:nvSpPr>
          <p:cNvPr id="1896" name="Google Shape;1896;p106"/>
          <p:cNvSpPr txBox="1"/>
          <p:nvPr/>
        </p:nvSpPr>
        <p:spPr>
          <a:xfrm>
            <a:off x="2365350" y="3722150"/>
            <a:ext cx="2833800" cy="11967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Likely unstable</a:t>
            </a:r>
            <a:endParaRPr sz="1000"/>
          </a:p>
          <a:p>
            <a:pPr indent="-292100" lvl="0" marL="457200" rtl="0" algn="l">
              <a:spcBef>
                <a:spcPts val="0"/>
              </a:spcBef>
              <a:spcAft>
                <a:spcPts val="0"/>
              </a:spcAft>
              <a:buSzPts val="1000"/>
              <a:buChar char="●"/>
            </a:pPr>
            <a:r>
              <a:rPr lang="en" sz="1000"/>
              <a:t>Less Evidence of ongoing lift</a:t>
            </a:r>
            <a:endParaRPr sz="1000"/>
          </a:p>
          <a:p>
            <a:pPr indent="-292100" lvl="0" marL="457200" rtl="0" algn="l">
              <a:spcBef>
                <a:spcPts val="0"/>
              </a:spcBef>
              <a:spcAft>
                <a:spcPts val="0"/>
              </a:spcAft>
              <a:buSzPts val="1000"/>
              <a:buChar char="●"/>
            </a:pPr>
            <a:r>
              <a:rPr lang="en" sz="1000"/>
              <a:t>Higher LCLs/Deeper boundary layer</a:t>
            </a:r>
            <a:endParaRPr sz="1000"/>
          </a:p>
          <a:p>
            <a:pPr indent="-292100" lvl="0" marL="457200" rtl="0" algn="l">
              <a:spcBef>
                <a:spcPts val="0"/>
              </a:spcBef>
              <a:spcAft>
                <a:spcPts val="0"/>
              </a:spcAft>
              <a:buSzPts val="1000"/>
              <a:buChar char="●"/>
            </a:pPr>
            <a:r>
              <a:rPr lang="en" sz="1000"/>
              <a:t>Steeper low-level lapse rates</a:t>
            </a:r>
            <a:endParaRPr sz="1000"/>
          </a:p>
          <a:p>
            <a:pPr indent="-292100" lvl="1" marL="914400" rtl="0" algn="l">
              <a:spcBef>
                <a:spcPts val="0"/>
              </a:spcBef>
              <a:spcAft>
                <a:spcPts val="0"/>
              </a:spcAft>
              <a:buSzPts val="1000"/>
              <a:buChar char="○"/>
            </a:pPr>
            <a:r>
              <a:rPr lang="en" sz="1000"/>
              <a:t>Note dewpoint </a:t>
            </a:r>
            <a:r>
              <a:rPr lang="en" sz="1000"/>
              <a:t>depression</a:t>
            </a:r>
            <a:endParaRPr sz="1000"/>
          </a:p>
          <a:p>
            <a:pPr indent="-292100" lvl="1" marL="914400" rtl="0" algn="l">
              <a:spcBef>
                <a:spcPts val="0"/>
              </a:spcBef>
              <a:spcAft>
                <a:spcPts val="0"/>
              </a:spcAft>
              <a:buSzPts val="1000"/>
              <a:buChar char="○"/>
            </a:pPr>
            <a:r>
              <a:rPr lang="en" sz="1000"/>
              <a:t>May support wind threat</a:t>
            </a:r>
            <a:endParaRPr sz="1000"/>
          </a:p>
          <a:p>
            <a:pPr indent="-292100" lvl="0" marL="457200" rtl="0" algn="l">
              <a:spcBef>
                <a:spcPts val="0"/>
              </a:spcBef>
              <a:spcAft>
                <a:spcPts val="0"/>
              </a:spcAft>
              <a:buSzPts val="1000"/>
              <a:buChar char="●"/>
            </a:pPr>
            <a:r>
              <a:rPr b="1" lang="en" sz="1000"/>
              <a:t>Near-term convective less likely</a:t>
            </a:r>
            <a:endParaRPr b="1" sz="1000"/>
          </a:p>
          <a:p>
            <a:pPr indent="0" lvl="0" marL="457200" rtl="0" algn="l">
              <a:spcBef>
                <a:spcPts val="0"/>
              </a:spcBef>
              <a:spcAft>
                <a:spcPts val="0"/>
              </a:spcAft>
              <a:buNone/>
            </a:pPr>
            <a:r>
              <a:t/>
            </a:r>
            <a:endParaRPr sz="1000"/>
          </a:p>
        </p:txBody>
      </p:sp>
      <p:sp>
        <p:nvSpPr>
          <p:cNvPr id="1897" name="Google Shape;1897;p106"/>
          <p:cNvSpPr/>
          <p:nvPr/>
        </p:nvSpPr>
        <p:spPr>
          <a:xfrm>
            <a:off x="1318050" y="2254125"/>
            <a:ext cx="744375" cy="2904775"/>
          </a:xfrm>
          <a:custGeom>
            <a:rect b="b" l="l" r="r" t="t"/>
            <a:pathLst>
              <a:path extrusionOk="0" h="116191" w="29775">
                <a:moveTo>
                  <a:pt x="11866" y="0"/>
                </a:moveTo>
                <a:lnTo>
                  <a:pt x="27313" y="8283"/>
                </a:lnTo>
                <a:lnTo>
                  <a:pt x="29775" y="32238"/>
                </a:lnTo>
                <a:lnTo>
                  <a:pt x="29328" y="52387"/>
                </a:lnTo>
                <a:lnTo>
                  <a:pt x="25970" y="77013"/>
                </a:lnTo>
                <a:lnTo>
                  <a:pt x="22835" y="96042"/>
                </a:lnTo>
                <a:lnTo>
                  <a:pt x="16791" y="112833"/>
                </a:lnTo>
                <a:lnTo>
                  <a:pt x="12761" y="116191"/>
                </a:lnTo>
                <a:lnTo>
                  <a:pt x="0" y="115071"/>
                </a:lnTo>
                <a:lnTo>
                  <a:pt x="1120" y="92908"/>
                </a:lnTo>
                <a:lnTo>
                  <a:pt x="448" y="72535"/>
                </a:lnTo>
                <a:lnTo>
                  <a:pt x="2911" y="48133"/>
                </a:lnTo>
                <a:lnTo>
                  <a:pt x="4702" y="22611"/>
                </a:lnTo>
                <a:close/>
              </a:path>
            </a:pathLst>
          </a:custGeom>
          <a:solidFill>
            <a:srgbClr val="6AA84F">
              <a:alpha val="35560"/>
            </a:srgbClr>
          </a:solidFill>
          <a:ln cap="flat" cmpd="sng" w="19050">
            <a:solidFill>
              <a:srgbClr val="000000"/>
            </a:solidFill>
            <a:prstDash val="solid"/>
            <a:round/>
            <a:headEnd len="med" w="med" type="none"/>
            <a:tailEnd len="med" w="med" type="none"/>
          </a:ln>
        </p:spPr>
      </p:sp>
      <p:sp>
        <p:nvSpPr>
          <p:cNvPr id="1898" name="Google Shape;1898;p106"/>
          <p:cNvSpPr txBox="1"/>
          <p:nvPr/>
        </p:nvSpPr>
        <p:spPr>
          <a:xfrm>
            <a:off x="71950" y="358550"/>
            <a:ext cx="2754600" cy="16503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U</a:t>
            </a:r>
            <a:r>
              <a:rPr lang="en" sz="1000"/>
              <a:t>nstable</a:t>
            </a:r>
            <a:endParaRPr sz="1000"/>
          </a:p>
          <a:p>
            <a:pPr indent="-292100" lvl="0" marL="457200" rtl="0" algn="l">
              <a:spcBef>
                <a:spcPts val="0"/>
              </a:spcBef>
              <a:spcAft>
                <a:spcPts val="0"/>
              </a:spcAft>
              <a:buSzPts val="1000"/>
              <a:buChar char="●"/>
            </a:pPr>
            <a:r>
              <a:rPr lang="en" sz="1000"/>
              <a:t>Convergence along boundary</a:t>
            </a:r>
            <a:endParaRPr sz="1000"/>
          </a:p>
          <a:p>
            <a:pPr indent="-292100" lvl="0" marL="457200" rtl="0" algn="l">
              <a:spcBef>
                <a:spcPts val="0"/>
              </a:spcBef>
              <a:spcAft>
                <a:spcPts val="0"/>
              </a:spcAft>
              <a:buSzPts val="1000"/>
              <a:buChar char="●"/>
            </a:pPr>
            <a:r>
              <a:rPr lang="en" sz="1000"/>
              <a:t>Evidence of ongoing lift</a:t>
            </a:r>
            <a:endParaRPr sz="1000"/>
          </a:p>
          <a:p>
            <a:pPr indent="-292100" lvl="0" marL="457200" rtl="0" algn="l">
              <a:spcBef>
                <a:spcPts val="0"/>
              </a:spcBef>
              <a:spcAft>
                <a:spcPts val="0"/>
              </a:spcAft>
              <a:buSzPts val="1000"/>
              <a:buChar char="●"/>
            </a:pPr>
            <a:r>
              <a:rPr b="1" lang="en" sz="1000"/>
              <a:t>Unclear if towering cumulus will continue to grow and be sustained</a:t>
            </a:r>
            <a:endParaRPr b="1" sz="1000"/>
          </a:p>
          <a:p>
            <a:pPr indent="-292100" lvl="1" marL="914400" rtl="0" algn="l">
              <a:spcBef>
                <a:spcPts val="0"/>
              </a:spcBef>
              <a:spcAft>
                <a:spcPts val="0"/>
              </a:spcAft>
              <a:buSzPts val="1000"/>
              <a:buChar char="○"/>
            </a:pPr>
            <a:r>
              <a:rPr lang="en" sz="1000"/>
              <a:t>Lack of low-level cumulus field suggests deeper, drier boundary layer and more concentrated lift along boundary.</a:t>
            </a:r>
            <a:endParaRPr sz="1000"/>
          </a:p>
        </p:txBody>
      </p:sp>
      <p:cxnSp>
        <p:nvCxnSpPr>
          <p:cNvPr id="1899" name="Google Shape;1899;p106"/>
          <p:cNvCxnSpPr>
            <a:stCxn id="1898" idx="2"/>
          </p:cNvCxnSpPr>
          <p:nvPr/>
        </p:nvCxnSpPr>
        <p:spPr>
          <a:xfrm>
            <a:off x="1449250" y="2008850"/>
            <a:ext cx="148800" cy="1196700"/>
          </a:xfrm>
          <a:prstGeom prst="straightConnector1">
            <a:avLst/>
          </a:prstGeom>
          <a:noFill/>
          <a:ln cap="flat" cmpd="sng" w="28575">
            <a:solidFill>
              <a:srgbClr val="000000"/>
            </a:solidFill>
            <a:prstDash val="solid"/>
            <a:round/>
            <a:headEnd len="med" w="med" type="none"/>
            <a:tailEnd len="med" w="med" type="triangle"/>
          </a:ln>
        </p:spPr>
      </p:cxnSp>
      <p:sp>
        <p:nvSpPr>
          <p:cNvPr id="1900" name="Google Shape;1900;p106"/>
          <p:cNvSpPr txBox="1"/>
          <p:nvPr/>
        </p:nvSpPr>
        <p:spPr>
          <a:xfrm>
            <a:off x="4018375" y="507403"/>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Forcing For Ascent</a:t>
            </a:r>
            <a:endParaRPr b="1" sz="1600"/>
          </a:p>
        </p:txBody>
      </p:sp>
      <p:sp>
        <p:nvSpPr>
          <p:cNvPr id="1901" name="Google Shape;1901;p106"/>
          <p:cNvSpPr txBox="1"/>
          <p:nvPr/>
        </p:nvSpPr>
        <p:spPr>
          <a:xfrm>
            <a:off x="6450900" y="3841500"/>
            <a:ext cx="2635500" cy="1228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 sz="1000"/>
              <a:t>Unstable</a:t>
            </a:r>
            <a:endParaRPr sz="1000"/>
          </a:p>
          <a:p>
            <a:pPr indent="-292100" lvl="0" marL="457200" rtl="0" algn="l">
              <a:spcBef>
                <a:spcPts val="0"/>
              </a:spcBef>
              <a:spcAft>
                <a:spcPts val="0"/>
              </a:spcAft>
              <a:buSzPts val="1000"/>
              <a:buChar char="●"/>
            </a:pPr>
            <a:r>
              <a:rPr lang="en" sz="1000"/>
              <a:t>Less steep low-level lapse rates</a:t>
            </a:r>
            <a:endParaRPr sz="1000"/>
          </a:p>
          <a:p>
            <a:pPr indent="-292100" lvl="0" marL="457200" rtl="0" algn="l">
              <a:spcBef>
                <a:spcPts val="0"/>
              </a:spcBef>
              <a:spcAft>
                <a:spcPts val="0"/>
              </a:spcAft>
              <a:buSzPts val="1000"/>
              <a:buChar char="●"/>
            </a:pPr>
            <a:r>
              <a:rPr lang="en" sz="1000"/>
              <a:t>Lower LCLs</a:t>
            </a:r>
            <a:endParaRPr sz="1000"/>
          </a:p>
          <a:p>
            <a:pPr indent="-292100" lvl="0" marL="457200" rtl="0" algn="l">
              <a:spcBef>
                <a:spcPts val="0"/>
              </a:spcBef>
              <a:spcAft>
                <a:spcPts val="0"/>
              </a:spcAft>
              <a:buSzPts val="1000"/>
              <a:buChar char="●"/>
            </a:pPr>
            <a:r>
              <a:rPr lang="en" sz="1000"/>
              <a:t>Confluence along boundary</a:t>
            </a:r>
            <a:endParaRPr sz="1000"/>
          </a:p>
          <a:p>
            <a:pPr indent="-292100" lvl="0" marL="457200" rtl="0" algn="l">
              <a:spcBef>
                <a:spcPts val="0"/>
              </a:spcBef>
              <a:spcAft>
                <a:spcPts val="0"/>
              </a:spcAft>
              <a:buSzPts val="1000"/>
              <a:buChar char="●"/>
            </a:pPr>
            <a:r>
              <a:rPr lang="en" sz="1000"/>
              <a:t>Evidence of ongoing lift</a:t>
            </a:r>
            <a:endParaRPr sz="1000"/>
          </a:p>
          <a:p>
            <a:pPr indent="-292100" lvl="0" marL="457200" rtl="0" algn="l">
              <a:spcBef>
                <a:spcPts val="0"/>
              </a:spcBef>
              <a:spcAft>
                <a:spcPts val="0"/>
              </a:spcAft>
              <a:buSzPts val="1000"/>
              <a:buChar char="●"/>
            </a:pPr>
            <a:r>
              <a:rPr b="1" lang="en" sz="1000"/>
              <a:t>Watch for additional near-term convective development</a:t>
            </a:r>
            <a:endParaRPr b="1" sz="10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905" name="Shape 1905"/>
        <p:cNvGrpSpPr/>
        <p:nvPr/>
      </p:nvGrpSpPr>
      <p:grpSpPr>
        <a:xfrm>
          <a:off x="0" y="0"/>
          <a:ext cx="0" cy="0"/>
          <a:chOff x="0" y="0"/>
          <a:chExt cx="0" cy="0"/>
        </a:xfrm>
      </p:grpSpPr>
      <p:pic>
        <p:nvPicPr>
          <p:cNvPr id="1906" name="Google Shape;1906;p107"/>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1907" name="Google Shape;1907;p107"/>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1908" name="Google Shape;1908;p107"/>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9" name="Google Shape;1909;p107"/>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1910" name="Google Shape;1910;p107"/>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911" name="Google Shape;1911;p107"/>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1912" name="Google Shape;1912;p107"/>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1913" name="Google Shape;1913;p107"/>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1914" name="Google Shape;1914;p107"/>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1915" name="Google Shape;1915;p107"/>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916" name="Google Shape;1916;p107"/>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917" name="Google Shape;1917;p107"/>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1918" name="Google Shape;1918;p107"/>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1919" name="Google Shape;1919;p107"/>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1920" name="Google Shape;1920;p107"/>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1921" name="Google Shape;1921;p107"/>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1922" name="Google Shape;1922;p107"/>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1923" name="Google Shape;1923;p107"/>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1924" name="Google Shape;1924;p107"/>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1925" name="Google Shape;1925;p107"/>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1926" name="Google Shape;1926;p107"/>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1927" name="Google Shape;1927;p107"/>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1928" name="Google Shape;1928;p107"/>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929" name="Google Shape;1929;p107"/>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930" name="Google Shape;1930;p107"/>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931" name="Google Shape;1931;p107"/>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932" name="Google Shape;1932;p107"/>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1933" name="Google Shape;1933;p107"/>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1934" name="Google Shape;1934;p107"/>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1935" name="Google Shape;1935;p107"/>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1936" name="Google Shape;1936;p107"/>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1937" name="Google Shape;1937;p107"/>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1938" name="Google Shape;1938;p107"/>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1939" name="Google Shape;1939;p107"/>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1940" name="Google Shape;1940;p107"/>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1941" name="Google Shape;1941;p107"/>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1942" name="Google Shape;1942;p107"/>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943" name="Google Shape;1943;p107"/>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944" name="Google Shape;1944;p107"/>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1945" name="Google Shape;1945;p107"/>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1946" name="Google Shape;1946;p107"/>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1947" name="Google Shape;1947;p107"/>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1948" name="Google Shape;1948;p107"/>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1949" name="Google Shape;1949;p107"/>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1950" name="Google Shape;1950;p107"/>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1951" name="Google Shape;1951;p107"/>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952" name="Google Shape;1952;p107"/>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953" name="Google Shape;1953;p107"/>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954" name="Google Shape;1954;p107"/>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955" name="Google Shape;1955;p107"/>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1956" name="Google Shape;1956;p107"/>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1957" name="Google Shape;1957;p107"/>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958" name="Google Shape;1958;p107"/>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1959" name="Google Shape;1959;p107"/>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1960" name="Google Shape;1960;p107"/>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1961" name="Google Shape;1961;p107"/>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1962" name="Google Shape;1962;p107"/>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963" name="Google Shape;1963;p107"/>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1964" name="Google Shape;1964;p107"/>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1965" name="Google Shape;1965;p107"/>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966" name="Google Shape;1966;p107"/>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1967" name="Google Shape;1967;p107"/>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1968" name="Google Shape;1968;p107"/>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1969" name="Google Shape;1969;p107"/>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1970" name="Google Shape;1970;p107"/>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1971" name="Google Shape;1971;p107"/>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1972" name="Google Shape;1972;p107"/>
          <p:cNvSpPr/>
          <p:nvPr/>
        </p:nvSpPr>
        <p:spPr>
          <a:xfrm>
            <a:off x="1402000" y="519100"/>
            <a:ext cx="7796425" cy="4623000"/>
          </a:xfrm>
          <a:custGeom>
            <a:rect b="b" l="l" r="r" t="t"/>
            <a:pathLst>
              <a:path extrusionOk="0" h="184920" w="311857">
                <a:moveTo>
                  <a:pt x="196114" y="181786"/>
                </a:moveTo>
                <a:lnTo>
                  <a:pt x="193651" y="165667"/>
                </a:lnTo>
                <a:lnTo>
                  <a:pt x="180219" y="140817"/>
                </a:lnTo>
                <a:lnTo>
                  <a:pt x="168353" y="128504"/>
                </a:lnTo>
                <a:lnTo>
                  <a:pt x="137235" y="121340"/>
                </a:lnTo>
                <a:lnTo>
                  <a:pt x="113728" y="113952"/>
                </a:lnTo>
                <a:lnTo>
                  <a:pt x="92908" y="96266"/>
                </a:lnTo>
                <a:lnTo>
                  <a:pt x="74998" y="81490"/>
                </a:lnTo>
                <a:lnTo>
                  <a:pt x="58655" y="77461"/>
                </a:lnTo>
                <a:lnTo>
                  <a:pt x="38731" y="72088"/>
                </a:lnTo>
                <a:lnTo>
                  <a:pt x="15895" y="64700"/>
                </a:lnTo>
                <a:lnTo>
                  <a:pt x="0" y="42536"/>
                </a:lnTo>
                <a:lnTo>
                  <a:pt x="1120" y="35148"/>
                </a:lnTo>
                <a:lnTo>
                  <a:pt x="6045" y="21044"/>
                </a:lnTo>
                <a:lnTo>
                  <a:pt x="14776" y="9179"/>
                </a:lnTo>
                <a:lnTo>
                  <a:pt x="32686" y="0"/>
                </a:lnTo>
                <a:lnTo>
                  <a:pt x="60894" y="2687"/>
                </a:lnTo>
                <a:lnTo>
                  <a:pt x="79028" y="14328"/>
                </a:lnTo>
                <a:lnTo>
                  <a:pt x="103430" y="29552"/>
                </a:lnTo>
                <a:lnTo>
                  <a:pt x="133205" y="46790"/>
                </a:lnTo>
                <a:lnTo>
                  <a:pt x="168353" y="59551"/>
                </a:lnTo>
                <a:lnTo>
                  <a:pt x="195218" y="67386"/>
                </a:lnTo>
                <a:lnTo>
                  <a:pt x="230590" y="70744"/>
                </a:lnTo>
                <a:lnTo>
                  <a:pt x="272007" y="73655"/>
                </a:lnTo>
                <a:lnTo>
                  <a:pt x="301782" y="74103"/>
                </a:lnTo>
                <a:lnTo>
                  <a:pt x="311857" y="77684"/>
                </a:lnTo>
                <a:lnTo>
                  <a:pt x="311409" y="184920"/>
                </a:lnTo>
                <a:lnTo>
                  <a:pt x="198353" y="184472"/>
                </a:lnTo>
                <a:close/>
              </a:path>
            </a:pathLst>
          </a:custGeom>
          <a:solidFill>
            <a:srgbClr val="F1C232">
              <a:alpha val="32780"/>
            </a:srgbClr>
          </a:solidFill>
          <a:ln cap="flat" cmpd="sng" w="19050">
            <a:solidFill>
              <a:srgbClr val="000000"/>
            </a:solidFill>
            <a:prstDash val="solid"/>
            <a:round/>
            <a:headEnd len="med" w="med" type="none"/>
            <a:tailEnd len="med" w="med" type="none"/>
          </a:ln>
        </p:spPr>
      </p:sp>
      <p:sp>
        <p:nvSpPr>
          <p:cNvPr id="1973" name="Google Shape;1973;p107"/>
          <p:cNvSpPr txBox="1"/>
          <p:nvPr/>
        </p:nvSpPr>
        <p:spPr>
          <a:xfrm>
            <a:off x="6183125" y="3877075"/>
            <a:ext cx="3015300" cy="516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TL;DR: Environment will support storms, and new convection is possible. Keep an eye on trends.</a:t>
            </a:r>
            <a:endParaRPr b="1" sz="1000"/>
          </a:p>
        </p:txBody>
      </p:sp>
      <p:sp>
        <p:nvSpPr>
          <p:cNvPr id="1974" name="Google Shape;1974;p107"/>
          <p:cNvSpPr/>
          <p:nvPr/>
        </p:nvSpPr>
        <p:spPr>
          <a:xfrm>
            <a:off x="2028850" y="2450025"/>
            <a:ext cx="4018550" cy="2697675"/>
          </a:xfrm>
          <a:custGeom>
            <a:rect b="b" l="l" r="r" t="t"/>
            <a:pathLst>
              <a:path extrusionOk="0" h="107907" w="160742">
                <a:moveTo>
                  <a:pt x="2911" y="107907"/>
                </a:moveTo>
                <a:lnTo>
                  <a:pt x="0" y="94251"/>
                </a:lnTo>
                <a:lnTo>
                  <a:pt x="5597" y="75221"/>
                </a:lnTo>
                <a:lnTo>
                  <a:pt x="7836" y="55968"/>
                </a:lnTo>
                <a:lnTo>
                  <a:pt x="8731" y="34476"/>
                </a:lnTo>
                <a:lnTo>
                  <a:pt x="7388" y="19253"/>
                </a:lnTo>
                <a:lnTo>
                  <a:pt x="9627" y="895"/>
                </a:lnTo>
                <a:lnTo>
                  <a:pt x="24626" y="0"/>
                </a:lnTo>
                <a:lnTo>
                  <a:pt x="46566" y="11417"/>
                </a:lnTo>
                <a:lnTo>
                  <a:pt x="62461" y="26641"/>
                </a:lnTo>
                <a:lnTo>
                  <a:pt x="80371" y="40745"/>
                </a:lnTo>
                <a:lnTo>
                  <a:pt x="104997" y="49252"/>
                </a:lnTo>
                <a:lnTo>
                  <a:pt x="140593" y="60222"/>
                </a:lnTo>
                <a:lnTo>
                  <a:pt x="158951" y="77684"/>
                </a:lnTo>
                <a:lnTo>
                  <a:pt x="160742" y="104997"/>
                </a:lnTo>
                <a:lnTo>
                  <a:pt x="136115" y="107235"/>
                </a:lnTo>
                <a:close/>
              </a:path>
            </a:pathLst>
          </a:custGeom>
          <a:solidFill>
            <a:srgbClr val="6FA8DC">
              <a:alpha val="35560"/>
            </a:srgbClr>
          </a:solidFill>
          <a:ln cap="flat" cmpd="sng" w="19050">
            <a:solidFill>
              <a:srgbClr val="000000"/>
            </a:solidFill>
            <a:prstDash val="solid"/>
            <a:round/>
            <a:headEnd len="med" w="med" type="none"/>
            <a:tailEnd len="med" w="med" type="none"/>
          </a:ln>
        </p:spPr>
      </p:sp>
      <p:sp>
        <p:nvSpPr>
          <p:cNvPr id="1975" name="Google Shape;1975;p107"/>
          <p:cNvSpPr txBox="1"/>
          <p:nvPr/>
        </p:nvSpPr>
        <p:spPr>
          <a:xfrm>
            <a:off x="2655700" y="4130725"/>
            <a:ext cx="2499300" cy="516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TL;DR: Environment will support storms, but new convection is unlikely.</a:t>
            </a:r>
            <a:endParaRPr b="1" sz="1000"/>
          </a:p>
          <a:p>
            <a:pPr indent="0" lvl="0" marL="457200" rtl="0" algn="ctr">
              <a:spcBef>
                <a:spcPts val="0"/>
              </a:spcBef>
              <a:spcAft>
                <a:spcPts val="0"/>
              </a:spcAft>
              <a:buNone/>
            </a:pPr>
            <a:r>
              <a:t/>
            </a:r>
            <a:endParaRPr sz="1000"/>
          </a:p>
        </p:txBody>
      </p:sp>
      <p:sp>
        <p:nvSpPr>
          <p:cNvPr id="1976" name="Google Shape;1976;p107"/>
          <p:cNvSpPr/>
          <p:nvPr/>
        </p:nvSpPr>
        <p:spPr>
          <a:xfrm>
            <a:off x="1318050" y="2254125"/>
            <a:ext cx="744375" cy="2904775"/>
          </a:xfrm>
          <a:custGeom>
            <a:rect b="b" l="l" r="r" t="t"/>
            <a:pathLst>
              <a:path extrusionOk="0" h="116191" w="29775">
                <a:moveTo>
                  <a:pt x="11866" y="0"/>
                </a:moveTo>
                <a:lnTo>
                  <a:pt x="27313" y="8283"/>
                </a:lnTo>
                <a:lnTo>
                  <a:pt x="29775" y="32238"/>
                </a:lnTo>
                <a:lnTo>
                  <a:pt x="29328" y="52387"/>
                </a:lnTo>
                <a:lnTo>
                  <a:pt x="25970" y="77013"/>
                </a:lnTo>
                <a:lnTo>
                  <a:pt x="22835" y="96042"/>
                </a:lnTo>
                <a:lnTo>
                  <a:pt x="16791" y="112833"/>
                </a:lnTo>
                <a:lnTo>
                  <a:pt x="12761" y="116191"/>
                </a:lnTo>
                <a:lnTo>
                  <a:pt x="0" y="115071"/>
                </a:lnTo>
                <a:lnTo>
                  <a:pt x="1120" y="92908"/>
                </a:lnTo>
                <a:lnTo>
                  <a:pt x="448" y="72535"/>
                </a:lnTo>
                <a:lnTo>
                  <a:pt x="2911" y="48133"/>
                </a:lnTo>
                <a:lnTo>
                  <a:pt x="4702" y="22611"/>
                </a:lnTo>
                <a:close/>
              </a:path>
            </a:pathLst>
          </a:custGeom>
          <a:solidFill>
            <a:srgbClr val="6AA84F">
              <a:alpha val="35560"/>
            </a:srgbClr>
          </a:solidFill>
          <a:ln cap="flat" cmpd="sng" w="19050">
            <a:solidFill>
              <a:srgbClr val="000000"/>
            </a:solidFill>
            <a:prstDash val="solid"/>
            <a:round/>
            <a:headEnd len="med" w="med" type="none"/>
            <a:tailEnd len="med" w="med" type="none"/>
          </a:ln>
        </p:spPr>
      </p:sp>
      <p:sp>
        <p:nvSpPr>
          <p:cNvPr id="1977" name="Google Shape;1977;p107"/>
          <p:cNvSpPr txBox="1"/>
          <p:nvPr/>
        </p:nvSpPr>
        <p:spPr>
          <a:xfrm>
            <a:off x="79975" y="1243100"/>
            <a:ext cx="2833800" cy="5724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rPr lang="en" sz="1000"/>
              <a:t>TL;DR: Additional convection possible, but uncertain. Keep monitoring.</a:t>
            </a:r>
            <a:endParaRPr sz="1000"/>
          </a:p>
        </p:txBody>
      </p:sp>
      <p:cxnSp>
        <p:nvCxnSpPr>
          <p:cNvPr id="1978" name="Google Shape;1978;p107"/>
          <p:cNvCxnSpPr>
            <a:stCxn id="1977" idx="2"/>
          </p:cNvCxnSpPr>
          <p:nvPr/>
        </p:nvCxnSpPr>
        <p:spPr>
          <a:xfrm>
            <a:off x="1496875" y="1815500"/>
            <a:ext cx="148800" cy="1196700"/>
          </a:xfrm>
          <a:prstGeom prst="straightConnector1">
            <a:avLst/>
          </a:prstGeom>
          <a:noFill/>
          <a:ln cap="flat" cmpd="sng" w="28575">
            <a:solidFill>
              <a:srgbClr val="000000"/>
            </a:solidFill>
            <a:prstDash val="solid"/>
            <a:round/>
            <a:headEnd len="med" w="med" type="none"/>
            <a:tailEnd len="med" w="med" type="triangle"/>
          </a:ln>
        </p:spPr>
      </p:cxnSp>
      <p:sp>
        <p:nvSpPr>
          <p:cNvPr id="1979" name="Google Shape;1979;p107"/>
          <p:cNvSpPr txBox="1"/>
          <p:nvPr/>
        </p:nvSpPr>
        <p:spPr>
          <a:xfrm>
            <a:off x="4018375" y="507403"/>
            <a:ext cx="3978000" cy="391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t>Storm mode: Forcing For Ascent</a:t>
            </a:r>
            <a:endParaRPr b="1" sz="16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983" name="Shape 1983"/>
        <p:cNvGrpSpPr/>
        <p:nvPr/>
      </p:nvGrpSpPr>
      <p:grpSpPr>
        <a:xfrm>
          <a:off x="0" y="0"/>
          <a:ext cx="0" cy="0"/>
          <a:chOff x="0" y="0"/>
          <a:chExt cx="0" cy="0"/>
        </a:xfrm>
      </p:grpSpPr>
      <p:sp>
        <p:nvSpPr>
          <p:cNvPr id="1984" name="Google Shape;1984;p108"/>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985" name="Google Shape;1985;p108"/>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1C232"/>
              </a:buClr>
              <a:buSzPts val="1400"/>
              <a:buAutoNum type="alphaLcParenR"/>
            </a:pPr>
            <a:r>
              <a:rPr lang="en">
                <a:solidFill>
                  <a:srgbClr val="F1C232"/>
                </a:solidFill>
              </a:rPr>
              <a:t>Shear vector along boundary =&gt; storm orients along boundary =&gt; favorable for linear</a:t>
            </a:r>
            <a:endParaRPr>
              <a:solidFill>
                <a:srgbClr val="F1C232"/>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1C232"/>
              </a:buClr>
              <a:buSzPts val="1400"/>
              <a:buAutoNum type="alphaLcParenR"/>
            </a:pPr>
            <a:r>
              <a:rPr lang="en">
                <a:solidFill>
                  <a:srgbClr val="F1C232"/>
                </a:solidFill>
              </a:rPr>
              <a:t>Weak forcing for ascent =&gt; fewer storms =&gt; favorable for discrete</a:t>
            </a:r>
            <a:endParaRPr>
              <a:solidFill>
                <a:srgbClr val="F1C232"/>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1986" name="Google Shape;1986;p108"/>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
        <p:nvSpPr>
          <p:cNvPr id="1987" name="Google Shape;1987;p108"/>
          <p:cNvSpPr/>
          <p:nvPr/>
        </p:nvSpPr>
        <p:spPr>
          <a:xfrm>
            <a:off x="131525" y="3764775"/>
            <a:ext cx="9012600" cy="845700"/>
          </a:xfrm>
          <a:prstGeom prst="rect">
            <a:avLst/>
          </a:prstGeom>
          <a:no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108"/>
          <p:cNvSpPr txBox="1"/>
          <p:nvPr/>
        </p:nvSpPr>
        <p:spPr>
          <a:xfrm>
            <a:off x="6719000" y="13160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
        <p:nvSpPr>
          <p:cNvPr id="1989" name="Google Shape;1989;p108"/>
          <p:cNvSpPr txBox="1"/>
          <p:nvPr/>
        </p:nvSpPr>
        <p:spPr>
          <a:xfrm>
            <a:off x="8593075" y="29817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1993" name="Shape 1993"/>
        <p:cNvGrpSpPr/>
        <p:nvPr/>
      </p:nvGrpSpPr>
      <p:grpSpPr>
        <a:xfrm>
          <a:off x="0" y="0"/>
          <a:ext cx="0" cy="0"/>
          <a:chOff x="0" y="0"/>
          <a:chExt cx="0" cy="0"/>
        </a:xfrm>
      </p:grpSpPr>
      <p:sp>
        <p:nvSpPr>
          <p:cNvPr id="1994" name="Google Shape;1994;p109"/>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Storm Mode In a nutshell</a:t>
            </a:r>
            <a:endParaRPr sz="5200">
              <a:solidFill>
                <a:srgbClr val="FFFFFF"/>
              </a:solidFill>
            </a:endParaRPr>
          </a:p>
        </p:txBody>
      </p:sp>
      <p:sp>
        <p:nvSpPr>
          <p:cNvPr id="1995" name="Google Shape;1995;p109"/>
          <p:cNvSpPr txBox="1"/>
          <p:nvPr>
            <p:ph idx="4294967295" type="subTitle"/>
          </p:nvPr>
        </p:nvSpPr>
        <p:spPr>
          <a:xfrm>
            <a:off x="113700" y="808375"/>
            <a:ext cx="8916600" cy="24843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Storm mode is a function of:</a:t>
            </a:r>
            <a:endParaRPr>
              <a:solidFill>
                <a:srgbClr val="FFFFFF"/>
              </a:solidFill>
            </a:endParaRPr>
          </a:p>
          <a:p>
            <a:pPr indent="-342900" lvl="0" marL="457200" rtl="0" algn="l">
              <a:spcBef>
                <a:spcPts val="1200"/>
              </a:spcBef>
              <a:spcAft>
                <a:spcPts val="0"/>
              </a:spcAft>
              <a:buClr>
                <a:srgbClr val="FFFFFF"/>
              </a:buClr>
              <a:buSzPts val="1800"/>
              <a:buAutoNum type="arabicParenR"/>
            </a:pPr>
            <a:r>
              <a:rPr lang="en">
                <a:solidFill>
                  <a:srgbClr val="FFFFFF"/>
                </a:solidFill>
              </a:rPr>
              <a:t>Boundary-relative storm motion</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move off boundary =&gt; favorable for discrete</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Storms stay on/move along boundary =&gt; favorable for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Orientation of deep layer shear vector relative to the boundary</a:t>
            </a:r>
            <a:endParaRPr>
              <a:solidFill>
                <a:srgbClr val="FFFFFF"/>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Shear vector off boundary =&gt; storm orients off-boundary =&gt; favorable for discrete</a:t>
            </a:r>
            <a:endParaRPr>
              <a:solidFill>
                <a:srgbClr val="FFFFFF"/>
              </a:solidFill>
            </a:endParaRPr>
          </a:p>
          <a:p>
            <a:pPr indent="-317500" lvl="1" marL="914400" rtl="0" algn="l">
              <a:spcBef>
                <a:spcPts val="0"/>
              </a:spcBef>
              <a:spcAft>
                <a:spcPts val="0"/>
              </a:spcAft>
              <a:buClr>
                <a:srgbClr val="F1C232"/>
              </a:buClr>
              <a:buSzPts val="1400"/>
              <a:buAutoNum type="alphaLcParenR"/>
            </a:pPr>
            <a:r>
              <a:rPr lang="en">
                <a:solidFill>
                  <a:srgbClr val="F1C232"/>
                </a:solidFill>
              </a:rPr>
              <a:t>Shear vector along boundary =&gt; storm orients along boundary =&gt; favorable for linear</a:t>
            </a:r>
            <a:endParaRPr>
              <a:solidFill>
                <a:srgbClr val="F1C232"/>
              </a:solidFill>
            </a:endParaRPr>
          </a:p>
          <a:p>
            <a:pPr indent="-342900" lvl="0" marL="457200" rtl="0" algn="l">
              <a:spcBef>
                <a:spcPts val="0"/>
              </a:spcBef>
              <a:spcAft>
                <a:spcPts val="0"/>
              </a:spcAft>
              <a:buClr>
                <a:srgbClr val="FFFFFF"/>
              </a:buClr>
              <a:buSzPts val="1800"/>
              <a:buAutoNum type="arabicParenR"/>
            </a:pPr>
            <a:r>
              <a:rPr lang="en">
                <a:solidFill>
                  <a:srgbClr val="FFFFFF"/>
                </a:solidFill>
              </a:rPr>
              <a:t>Anvil level storm-relative winds</a:t>
            </a:r>
            <a:endParaRPr>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off boundary =&gt; Anvil debris less likely to “seed” neighboring storms along boundary =&gt; discrete</a:t>
            </a:r>
            <a:endParaRPr sz="1300">
              <a:solidFill>
                <a:srgbClr val="FFFFFF"/>
              </a:solidFill>
            </a:endParaRPr>
          </a:p>
          <a:p>
            <a:pPr indent="-311150" lvl="1" marL="914400" rtl="0" algn="l">
              <a:spcBef>
                <a:spcPts val="0"/>
              </a:spcBef>
              <a:spcAft>
                <a:spcPts val="0"/>
              </a:spcAft>
              <a:buClr>
                <a:srgbClr val="FFFFFF"/>
              </a:buClr>
              <a:buSzPts val="1300"/>
              <a:buAutoNum type="alphaLcParenR"/>
            </a:pPr>
            <a:r>
              <a:rPr lang="en" sz="1300">
                <a:solidFill>
                  <a:srgbClr val="FFFFFF"/>
                </a:solidFill>
              </a:rPr>
              <a:t>Winds along boundary =&gt; Anvil debris more likely to “seed” neighboring storms along boundary =&gt; linear</a:t>
            </a:r>
            <a:endParaRPr>
              <a:solidFill>
                <a:srgbClr val="FFFFFF"/>
              </a:solidFill>
            </a:endParaRPr>
          </a:p>
          <a:p>
            <a:pPr indent="-342900" lvl="0" marL="457200" rtl="0" algn="l">
              <a:spcBef>
                <a:spcPts val="0"/>
              </a:spcBef>
              <a:spcAft>
                <a:spcPts val="0"/>
              </a:spcAft>
              <a:buClr>
                <a:srgbClr val="FFFFFF"/>
              </a:buClr>
              <a:buSzPts val="1800"/>
              <a:buAutoNum type="arabicParenR"/>
            </a:pPr>
            <a:r>
              <a:rPr lang="en">
                <a:solidFill>
                  <a:srgbClr val="FFFFFF"/>
                </a:solidFill>
              </a:rPr>
              <a:t>Strength of the forcing for ascent</a:t>
            </a:r>
            <a:endParaRPr>
              <a:solidFill>
                <a:srgbClr val="FFFFFF"/>
              </a:solidFill>
            </a:endParaRPr>
          </a:p>
          <a:p>
            <a:pPr indent="-317500" lvl="1" marL="914400" rtl="0" algn="l">
              <a:spcBef>
                <a:spcPts val="0"/>
              </a:spcBef>
              <a:spcAft>
                <a:spcPts val="0"/>
              </a:spcAft>
              <a:buClr>
                <a:srgbClr val="F1C232"/>
              </a:buClr>
              <a:buSzPts val="1400"/>
              <a:buAutoNum type="alphaLcParenR"/>
            </a:pPr>
            <a:r>
              <a:rPr lang="en">
                <a:solidFill>
                  <a:srgbClr val="F1C232"/>
                </a:solidFill>
              </a:rPr>
              <a:t>Weak forcing for ascent =&gt; fewer storms =&gt; favorable for discrete</a:t>
            </a:r>
            <a:endParaRPr>
              <a:solidFill>
                <a:srgbClr val="F1C232"/>
              </a:solidFill>
            </a:endParaRPr>
          </a:p>
          <a:p>
            <a:pPr indent="-317500" lvl="1" marL="914400" rtl="0" algn="l">
              <a:spcBef>
                <a:spcPts val="0"/>
              </a:spcBef>
              <a:spcAft>
                <a:spcPts val="0"/>
              </a:spcAft>
              <a:buClr>
                <a:srgbClr val="FFFFFF"/>
              </a:buClr>
              <a:buSzPts val="1400"/>
              <a:buAutoNum type="alphaLcParenR"/>
            </a:pPr>
            <a:r>
              <a:rPr lang="en">
                <a:solidFill>
                  <a:srgbClr val="FFFFFF"/>
                </a:solidFill>
              </a:rPr>
              <a:t>Strong forcing for ascent =&gt; more storms =&gt; favorable for linear</a:t>
            </a:r>
            <a:endParaRPr>
              <a:solidFill>
                <a:srgbClr val="FFFFFF"/>
              </a:solidFill>
            </a:endParaRPr>
          </a:p>
        </p:txBody>
      </p:sp>
      <p:sp>
        <p:nvSpPr>
          <p:cNvPr id="1996" name="Google Shape;1996;p109"/>
          <p:cNvSpPr txBox="1"/>
          <p:nvPr/>
        </p:nvSpPr>
        <p:spPr>
          <a:xfrm>
            <a:off x="495325" y="4770550"/>
            <a:ext cx="790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For details: Dial et al. 2010, Short-term Convective Mode Evolution along Synoptic Boundaries</a:t>
            </a:r>
            <a:endParaRPr>
              <a:solidFill>
                <a:srgbClr val="FFFFFF"/>
              </a:solidFill>
            </a:endParaRPr>
          </a:p>
        </p:txBody>
      </p:sp>
      <p:sp>
        <p:nvSpPr>
          <p:cNvPr id="1997" name="Google Shape;1997;p109"/>
          <p:cNvSpPr txBox="1"/>
          <p:nvPr/>
        </p:nvSpPr>
        <p:spPr>
          <a:xfrm>
            <a:off x="6719000" y="13160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
        <p:nvSpPr>
          <p:cNvPr id="1998" name="Google Shape;1998;p109"/>
          <p:cNvSpPr txBox="1"/>
          <p:nvPr/>
        </p:nvSpPr>
        <p:spPr>
          <a:xfrm>
            <a:off x="8593075" y="2981725"/>
            <a:ext cx="699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rPr>
              <a:t>?</a:t>
            </a:r>
            <a:endParaRPr b="1" sz="4800">
              <a:solidFill>
                <a:srgbClr val="FFFFFF"/>
              </a:solidFill>
            </a:endParaRPr>
          </a:p>
        </p:txBody>
      </p:sp>
      <p:sp>
        <p:nvSpPr>
          <p:cNvPr id="1999" name="Google Shape;1999;p109"/>
          <p:cNvSpPr txBox="1"/>
          <p:nvPr/>
        </p:nvSpPr>
        <p:spPr>
          <a:xfrm>
            <a:off x="1087950" y="993575"/>
            <a:ext cx="6968100" cy="36783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End Result?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Inconclusive!</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So what to do? </a:t>
            </a:r>
            <a:endParaRPr/>
          </a:p>
          <a:p>
            <a:pPr indent="0" lvl="0" marL="0" rtl="0" algn="ctr">
              <a:spcBef>
                <a:spcPts val="0"/>
              </a:spcBef>
              <a:spcAft>
                <a:spcPts val="0"/>
              </a:spcAft>
              <a:buNone/>
            </a:pPr>
            <a:r>
              <a:rPr lang="en"/>
              <a:t>This is where you need to think in terms of a range of possible outcomes. </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Best Case Scenario:</a:t>
            </a:r>
            <a:r>
              <a:rPr lang="en"/>
              <a:t> The ongoing storm is the only storm that initiates, </a:t>
            </a:r>
            <a:endParaRPr/>
          </a:p>
          <a:p>
            <a:pPr indent="0" lvl="0" marL="0" rtl="0" algn="ctr">
              <a:spcBef>
                <a:spcPts val="0"/>
              </a:spcBef>
              <a:spcAft>
                <a:spcPts val="0"/>
              </a:spcAft>
              <a:buNone/>
            </a:pPr>
            <a:r>
              <a:rPr lang="en"/>
              <a:t>severe threat is limited spatially.</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a:t>Most Likely Scenario:</a:t>
            </a:r>
            <a:r>
              <a:rPr lang="en"/>
              <a:t> The ongoing storm remains discrete for the next 1-2 hours before additional storms develop along the boundaries and the cluster grows upscale. Severe threat begins small, then expands with time.</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a:t>Worst Case Scenario:</a:t>
            </a:r>
            <a:r>
              <a:rPr lang="en"/>
              <a:t> Rapid upscale growth with a widespread </a:t>
            </a:r>
            <a:endParaRPr/>
          </a:p>
          <a:p>
            <a:pPr indent="0" lvl="0" marL="0" rtl="0" algn="ctr">
              <a:spcBef>
                <a:spcPts val="0"/>
              </a:spcBef>
              <a:spcAft>
                <a:spcPts val="0"/>
              </a:spcAft>
              <a:buNone/>
            </a:pPr>
            <a:r>
              <a:rPr lang="en"/>
              <a:t>potential for severe weather.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003" name="Shape 2003"/>
        <p:cNvGrpSpPr/>
        <p:nvPr/>
      </p:nvGrpSpPr>
      <p:grpSpPr>
        <a:xfrm>
          <a:off x="0" y="0"/>
          <a:ext cx="0" cy="0"/>
          <a:chOff x="0" y="0"/>
          <a:chExt cx="0" cy="0"/>
        </a:xfrm>
      </p:grpSpPr>
      <p:pic>
        <p:nvPicPr>
          <p:cNvPr id="2004" name="Google Shape;2004;p110"/>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005" name="Google Shape;2005;p110"/>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006" name="Google Shape;2006;p110"/>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7" name="Google Shape;2007;p110"/>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008" name="Google Shape;2008;p110"/>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009" name="Google Shape;2009;p110"/>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010" name="Google Shape;2010;p110"/>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011" name="Google Shape;2011;p110"/>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012" name="Google Shape;2012;p110"/>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013" name="Google Shape;2013;p110"/>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014" name="Google Shape;2014;p110"/>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015" name="Google Shape;2015;p110"/>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016" name="Google Shape;2016;p110"/>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017" name="Google Shape;2017;p110"/>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018" name="Google Shape;2018;p110"/>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019" name="Google Shape;2019;p110"/>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020" name="Google Shape;2020;p110"/>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021" name="Google Shape;2021;p110"/>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022" name="Google Shape;2022;p110"/>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023" name="Google Shape;2023;p110"/>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024" name="Google Shape;2024;p110"/>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025" name="Google Shape;2025;p110"/>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026" name="Google Shape;2026;p110"/>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027" name="Google Shape;2027;p110"/>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028" name="Google Shape;2028;p110"/>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029" name="Google Shape;2029;p110"/>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030" name="Google Shape;2030;p110"/>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031" name="Google Shape;2031;p110"/>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032" name="Google Shape;2032;p110"/>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033" name="Google Shape;2033;p110"/>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034" name="Google Shape;2034;p110"/>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035" name="Google Shape;2035;p110"/>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036" name="Google Shape;2036;p110"/>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037" name="Google Shape;2037;p110"/>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038" name="Google Shape;2038;p110"/>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039" name="Google Shape;2039;p110"/>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040" name="Google Shape;2040;p110"/>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041" name="Google Shape;2041;p110"/>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042" name="Google Shape;2042;p110"/>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043" name="Google Shape;2043;p110"/>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044" name="Google Shape;2044;p110"/>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045" name="Google Shape;2045;p110"/>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046" name="Google Shape;2046;p110"/>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047" name="Google Shape;2047;p110"/>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048" name="Google Shape;2048;p110"/>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049" name="Google Shape;2049;p110"/>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050" name="Google Shape;2050;p110"/>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051" name="Google Shape;2051;p110"/>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052" name="Google Shape;2052;p110"/>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053" name="Google Shape;2053;p110"/>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054" name="Google Shape;2054;p110"/>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055" name="Google Shape;2055;p110"/>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056" name="Google Shape;2056;p110"/>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057" name="Google Shape;2057;p110"/>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058" name="Google Shape;2058;p110"/>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059" name="Google Shape;2059;p110"/>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060" name="Google Shape;2060;p110"/>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061" name="Google Shape;2061;p110"/>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062" name="Google Shape;2062;p110"/>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063" name="Google Shape;2063;p110"/>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064" name="Google Shape;2064;p110"/>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065" name="Google Shape;2065;p110"/>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066" name="Google Shape;2066;p110"/>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067" name="Google Shape;2067;p110"/>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068" name="Google Shape;2068;p110"/>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069" name="Google Shape;2069;p110"/>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070" name="Google Shape;2070;p110"/>
          <p:cNvSpPr txBox="1"/>
          <p:nvPr/>
        </p:nvSpPr>
        <p:spPr>
          <a:xfrm>
            <a:off x="3172225" y="1342250"/>
            <a:ext cx="3703200" cy="25074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As a Mesoanalyst: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next 0-3 hours...</a:t>
            </a:r>
            <a:endParaRPr/>
          </a:p>
          <a:p>
            <a:pPr indent="-317500" lvl="0" marL="457200" rtl="0" algn="l">
              <a:spcBef>
                <a:spcPts val="0"/>
              </a:spcBef>
              <a:spcAft>
                <a:spcPts val="0"/>
              </a:spcAft>
              <a:buSzPts val="1400"/>
              <a:buChar char="➔"/>
            </a:pPr>
            <a:r>
              <a:rPr lang="en"/>
              <a:t>Which areas are at risk?</a:t>
            </a:r>
            <a:endParaRPr/>
          </a:p>
          <a:p>
            <a:pPr indent="-317500" lvl="0" marL="457200" rtl="0" algn="l">
              <a:spcBef>
                <a:spcPts val="0"/>
              </a:spcBef>
              <a:spcAft>
                <a:spcPts val="0"/>
              </a:spcAft>
              <a:buSzPts val="1400"/>
              <a:buChar char="➔"/>
            </a:pPr>
            <a:r>
              <a:rPr lang="en"/>
              <a:t>What will the storm mode be? </a:t>
            </a:r>
            <a:endParaRPr/>
          </a:p>
          <a:p>
            <a:pPr indent="-317500" lvl="1" marL="914400" rtl="0" algn="l">
              <a:spcBef>
                <a:spcPts val="0"/>
              </a:spcBef>
              <a:spcAft>
                <a:spcPts val="0"/>
              </a:spcAft>
              <a:buSzPts val="1400"/>
              <a:buChar char="◆"/>
            </a:pPr>
            <a:r>
              <a:rPr lang="en"/>
              <a:t>Will it remain discrete? </a:t>
            </a:r>
            <a:endParaRPr/>
          </a:p>
          <a:p>
            <a:pPr indent="-317500" lvl="0" marL="457200" rtl="0" algn="l">
              <a:spcBef>
                <a:spcPts val="0"/>
              </a:spcBef>
              <a:spcAft>
                <a:spcPts val="0"/>
              </a:spcAft>
              <a:buSzPts val="1400"/>
              <a:buChar char="➔"/>
            </a:pPr>
            <a:r>
              <a:rPr lang="en"/>
              <a:t>What are the possible hazards?</a:t>
            </a:r>
            <a:endParaRPr/>
          </a:p>
          <a:p>
            <a:pPr indent="-317500" lvl="1" marL="914400" rtl="0" algn="l">
              <a:spcBef>
                <a:spcPts val="0"/>
              </a:spcBef>
              <a:spcAft>
                <a:spcPts val="0"/>
              </a:spcAft>
              <a:buSzPts val="1400"/>
              <a:buChar char="◆"/>
            </a:pPr>
            <a:r>
              <a:rPr lang="en"/>
              <a:t>What is the tornado potential?</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Now we’ll use meteorological concepts to create a short-term forecast!</a:t>
            </a:r>
            <a:endParaRPr b="1"/>
          </a:p>
        </p:txBody>
      </p:sp>
      <p:cxnSp>
        <p:nvCxnSpPr>
          <p:cNvPr id="2071" name="Google Shape;2071;p110"/>
          <p:cNvCxnSpPr/>
          <p:nvPr/>
        </p:nvCxnSpPr>
        <p:spPr>
          <a:xfrm flipH="1">
            <a:off x="5924225" y="1957950"/>
            <a:ext cx="246300" cy="274200"/>
          </a:xfrm>
          <a:prstGeom prst="straightConnector1">
            <a:avLst/>
          </a:prstGeom>
          <a:noFill/>
          <a:ln cap="flat" cmpd="sng" w="19050">
            <a:solidFill>
              <a:srgbClr val="37AB37"/>
            </a:solidFill>
            <a:prstDash val="solid"/>
            <a:round/>
            <a:headEnd len="med" w="med" type="none"/>
            <a:tailEnd len="med" w="med" type="none"/>
          </a:ln>
        </p:spPr>
      </p:cxnSp>
      <p:cxnSp>
        <p:nvCxnSpPr>
          <p:cNvPr id="2072" name="Google Shape;2072;p110"/>
          <p:cNvCxnSpPr/>
          <p:nvPr/>
        </p:nvCxnSpPr>
        <p:spPr>
          <a:xfrm>
            <a:off x="5806725" y="2075475"/>
            <a:ext cx="128100" cy="156000"/>
          </a:xfrm>
          <a:prstGeom prst="straightConnector1">
            <a:avLst/>
          </a:prstGeom>
          <a:noFill/>
          <a:ln cap="flat" cmpd="sng" w="19050">
            <a:solidFill>
              <a:srgbClr val="37AB37"/>
            </a:solidFill>
            <a:prstDash val="solid"/>
            <a:round/>
            <a:headEnd len="med" w="med" type="none"/>
            <a:tailEnd len="med" w="med" type="none"/>
          </a:ln>
        </p:spPr>
      </p:cxnSp>
      <p:cxnSp>
        <p:nvCxnSpPr>
          <p:cNvPr id="2073" name="Google Shape;2073;p110"/>
          <p:cNvCxnSpPr/>
          <p:nvPr/>
        </p:nvCxnSpPr>
        <p:spPr>
          <a:xfrm flipH="1">
            <a:off x="6229025" y="2338950"/>
            <a:ext cx="246300" cy="274200"/>
          </a:xfrm>
          <a:prstGeom prst="straightConnector1">
            <a:avLst/>
          </a:prstGeom>
          <a:noFill/>
          <a:ln cap="flat" cmpd="sng" w="19050">
            <a:solidFill>
              <a:srgbClr val="37AB37"/>
            </a:solidFill>
            <a:prstDash val="solid"/>
            <a:round/>
            <a:headEnd len="med" w="med" type="none"/>
            <a:tailEnd len="med" w="med" type="none"/>
          </a:ln>
        </p:spPr>
      </p:cxnSp>
      <p:cxnSp>
        <p:nvCxnSpPr>
          <p:cNvPr id="2074" name="Google Shape;2074;p110"/>
          <p:cNvCxnSpPr/>
          <p:nvPr/>
        </p:nvCxnSpPr>
        <p:spPr>
          <a:xfrm>
            <a:off x="6111525" y="2456475"/>
            <a:ext cx="128100" cy="156000"/>
          </a:xfrm>
          <a:prstGeom prst="straightConnector1">
            <a:avLst/>
          </a:prstGeom>
          <a:noFill/>
          <a:ln cap="flat" cmpd="sng" w="19050">
            <a:solidFill>
              <a:srgbClr val="37AB37"/>
            </a:solidFill>
            <a:prstDash val="solid"/>
            <a:round/>
            <a:headEnd len="med" w="med" type="none"/>
            <a:tailEnd len="med" w="med" type="none"/>
          </a:ln>
        </p:spPr>
      </p:cxn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078" name="Shape 2078"/>
        <p:cNvGrpSpPr/>
        <p:nvPr/>
      </p:nvGrpSpPr>
      <p:grpSpPr>
        <a:xfrm>
          <a:off x="0" y="0"/>
          <a:ext cx="0" cy="0"/>
          <a:chOff x="0" y="0"/>
          <a:chExt cx="0" cy="0"/>
        </a:xfrm>
      </p:grpSpPr>
      <p:pic>
        <p:nvPicPr>
          <p:cNvPr id="2079" name="Google Shape;2079;p111"/>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080" name="Google Shape;2080;p111"/>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081" name="Google Shape;2081;p111"/>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82" name="Google Shape;2082;p111"/>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083" name="Google Shape;2083;p111"/>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084" name="Google Shape;2084;p111"/>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085" name="Google Shape;2085;p111"/>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086" name="Google Shape;2086;p111"/>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087" name="Google Shape;2087;p111"/>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088" name="Google Shape;2088;p111"/>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089" name="Google Shape;2089;p111"/>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090" name="Google Shape;2090;p111"/>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091" name="Google Shape;2091;p111"/>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092" name="Google Shape;2092;p111"/>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093" name="Google Shape;2093;p111"/>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094" name="Google Shape;2094;p111"/>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095" name="Google Shape;2095;p111"/>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096" name="Google Shape;2096;p111"/>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097" name="Google Shape;2097;p111"/>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098" name="Google Shape;2098;p111"/>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099" name="Google Shape;2099;p111"/>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100" name="Google Shape;2100;p111"/>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101" name="Google Shape;2101;p111"/>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102" name="Google Shape;2102;p111"/>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103" name="Google Shape;2103;p111"/>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104" name="Google Shape;2104;p111"/>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105" name="Google Shape;2105;p111"/>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106" name="Google Shape;2106;p111"/>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107" name="Google Shape;2107;p111"/>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108" name="Google Shape;2108;p111"/>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109" name="Google Shape;2109;p111"/>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110" name="Google Shape;2110;p111"/>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111" name="Google Shape;2111;p111"/>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112" name="Google Shape;2112;p111"/>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113" name="Google Shape;2113;p111"/>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114" name="Google Shape;2114;p111"/>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115" name="Google Shape;2115;p111"/>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116" name="Google Shape;2116;p111"/>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117" name="Google Shape;2117;p111"/>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118" name="Google Shape;2118;p111"/>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119" name="Google Shape;2119;p111"/>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120" name="Google Shape;2120;p111"/>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121" name="Google Shape;2121;p111"/>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122" name="Google Shape;2122;p111"/>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123" name="Google Shape;2123;p111"/>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124" name="Google Shape;2124;p111"/>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125" name="Google Shape;2125;p111"/>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126" name="Google Shape;2126;p111"/>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127" name="Google Shape;2127;p111"/>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128" name="Google Shape;2128;p111"/>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129" name="Google Shape;2129;p111"/>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130" name="Google Shape;2130;p111"/>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131" name="Google Shape;2131;p111"/>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132" name="Google Shape;2132;p111"/>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133" name="Google Shape;2133;p111"/>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134" name="Google Shape;2134;p111"/>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135" name="Google Shape;2135;p111"/>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136" name="Google Shape;2136;p111"/>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137" name="Google Shape;2137;p111"/>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138" name="Google Shape;2138;p111"/>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139" name="Google Shape;2139;p111"/>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140" name="Google Shape;2140;p111"/>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141" name="Google Shape;2141;p111"/>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142" name="Google Shape;2142;p111"/>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143" name="Google Shape;2143;p111"/>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144" name="Google Shape;2144;p111"/>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145" name="Google Shape;2145;p111"/>
          <p:cNvSpPr txBox="1"/>
          <p:nvPr/>
        </p:nvSpPr>
        <p:spPr>
          <a:xfrm>
            <a:off x="3172225" y="1487275"/>
            <a:ext cx="3703200" cy="15744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For the next 0-3 hours...</a:t>
            </a:r>
            <a:endParaRPr/>
          </a:p>
          <a:p>
            <a:pPr indent="-317500" lvl="0" marL="457200" rtl="0" algn="l">
              <a:spcBef>
                <a:spcPts val="0"/>
              </a:spcBef>
              <a:spcAft>
                <a:spcPts val="0"/>
              </a:spcAft>
              <a:buSzPts val="1400"/>
              <a:buChar char="➔"/>
            </a:pPr>
            <a:r>
              <a:rPr lang="en"/>
              <a:t>What are the possible hazards?</a:t>
            </a:r>
            <a:endParaRPr/>
          </a:p>
          <a:p>
            <a:pPr indent="-317500" lvl="1" marL="914400" rtl="0" algn="l">
              <a:spcBef>
                <a:spcPts val="0"/>
              </a:spcBef>
              <a:spcAft>
                <a:spcPts val="0"/>
              </a:spcAft>
              <a:buSzPts val="1400"/>
              <a:buChar char="◆"/>
            </a:pPr>
            <a:r>
              <a:rPr lang="en"/>
              <a:t>What is the tornado potential?</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Let’s take a closer look </a:t>
            </a:r>
            <a:endParaRPr b="1"/>
          </a:p>
          <a:p>
            <a:pPr indent="0" lvl="0" marL="0" rtl="0" algn="ctr">
              <a:spcBef>
                <a:spcPts val="0"/>
              </a:spcBef>
              <a:spcAft>
                <a:spcPts val="0"/>
              </a:spcAft>
              <a:buNone/>
            </a:pPr>
            <a:r>
              <a:rPr b="1" lang="en"/>
              <a:t>than just SPC Mesoanalysis</a:t>
            </a:r>
            <a:endParaRPr b="1"/>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149" name="Shape 2149"/>
        <p:cNvGrpSpPr/>
        <p:nvPr/>
      </p:nvGrpSpPr>
      <p:grpSpPr>
        <a:xfrm>
          <a:off x="0" y="0"/>
          <a:ext cx="0" cy="0"/>
          <a:chOff x="0" y="0"/>
          <a:chExt cx="0" cy="0"/>
        </a:xfrm>
      </p:grpSpPr>
      <p:pic>
        <p:nvPicPr>
          <p:cNvPr id="2150" name="Google Shape;2150;p112"/>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151" name="Google Shape;2151;p112"/>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152" name="Google Shape;2152;p112"/>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3" name="Google Shape;2153;p112"/>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154" name="Google Shape;2154;p112"/>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155" name="Google Shape;2155;p112"/>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156" name="Google Shape;2156;p112"/>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157" name="Google Shape;2157;p112"/>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158" name="Google Shape;2158;p112"/>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159" name="Google Shape;2159;p112"/>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160" name="Google Shape;2160;p112"/>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161" name="Google Shape;2161;p112"/>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162" name="Google Shape;2162;p112"/>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163" name="Google Shape;2163;p112"/>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164" name="Google Shape;2164;p112"/>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165" name="Google Shape;2165;p112"/>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166" name="Google Shape;2166;p112"/>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167" name="Google Shape;2167;p112"/>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168" name="Google Shape;2168;p112"/>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169" name="Google Shape;2169;p112"/>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170" name="Google Shape;2170;p112"/>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171" name="Google Shape;2171;p112"/>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172" name="Google Shape;2172;p112"/>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173" name="Google Shape;2173;p112"/>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174" name="Google Shape;2174;p112"/>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175" name="Google Shape;2175;p112"/>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176" name="Google Shape;2176;p112"/>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177" name="Google Shape;2177;p112"/>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178" name="Google Shape;2178;p112"/>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179" name="Google Shape;2179;p112"/>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180" name="Google Shape;2180;p112"/>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181" name="Google Shape;2181;p112"/>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182" name="Google Shape;2182;p112"/>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183" name="Google Shape;2183;p112"/>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184" name="Google Shape;2184;p112"/>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185" name="Google Shape;2185;p112"/>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186" name="Google Shape;2186;p112"/>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187" name="Google Shape;2187;p112"/>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188" name="Google Shape;2188;p112"/>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189" name="Google Shape;2189;p112"/>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190" name="Google Shape;2190;p112"/>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191" name="Google Shape;2191;p112"/>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192" name="Google Shape;2192;p112"/>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193" name="Google Shape;2193;p112"/>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194" name="Google Shape;2194;p112"/>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195" name="Google Shape;2195;p112"/>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196" name="Google Shape;2196;p112"/>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197" name="Google Shape;2197;p112"/>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198" name="Google Shape;2198;p112"/>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199" name="Google Shape;2199;p112"/>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200" name="Google Shape;2200;p112"/>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201" name="Google Shape;2201;p112"/>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202" name="Google Shape;2202;p112"/>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203" name="Google Shape;2203;p112"/>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204" name="Google Shape;2204;p112"/>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205" name="Google Shape;2205;p112"/>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206" name="Google Shape;2206;p112"/>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207" name="Google Shape;2207;p112"/>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208" name="Google Shape;2208;p112"/>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209" name="Google Shape;2209;p112"/>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210" name="Google Shape;2210;p112"/>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211" name="Google Shape;2211;p112"/>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212" name="Google Shape;2212;p112"/>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213" name="Google Shape;2213;p112"/>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214" name="Google Shape;2214;p112"/>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215" name="Google Shape;2215;p112"/>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216" name="Google Shape;2216;p112"/>
          <p:cNvSpPr txBox="1"/>
          <p:nvPr/>
        </p:nvSpPr>
        <p:spPr>
          <a:xfrm>
            <a:off x="1420725" y="3806225"/>
            <a:ext cx="3703200" cy="12075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Notice how low-level cumulus have organized into cloud “streets”.</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This gives you an idea of what the low-level wind field in the boundary-layer looks like.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220" name="Shape 2220"/>
        <p:cNvGrpSpPr/>
        <p:nvPr/>
      </p:nvGrpSpPr>
      <p:grpSpPr>
        <a:xfrm>
          <a:off x="0" y="0"/>
          <a:ext cx="0" cy="0"/>
          <a:chOff x="0" y="0"/>
          <a:chExt cx="0" cy="0"/>
        </a:xfrm>
      </p:grpSpPr>
      <p:pic>
        <p:nvPicPr>
          <p:cNvPr id="2221" name="Google Shape;2221;p113"/>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222" name="Google Shape;2222;p113"/>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223" name="Google Shape;2223;p113"/>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4" name="Google Shape;2224;p113"/>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225" name="Google Shape;2225;p113"/>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226" name="Google Shape;2226;p113"/>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227" name="Google Shape;2227;p113"/>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228" name="Google Shape;2228;p113"/>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229" name="Google Shape;2229;p113"/>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230" name="Google Shape;2230;p113"/>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231" name="Google Shape;2231;p113"/>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232" name="Google Shape;2232;p113"/>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233" name="Google Shape;2233;p113"/>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234" name="Google Shape;2234;p113"/>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235" name="Google Shape;2235;p113"/>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236" name="Google Shape;2236;p113"/>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237" name="Google Shape;2237;p113"/>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238" name="Google Shape;2238;p113"/>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239" name="Google Shape;2239;p113"/>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240" name="Google Shape;2240;p113"/>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241" name="Google Shape;2241;p113"/>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242" name="Google Shape;2242;p113"/>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243" name="Google Shape;2243;p113"/>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244" name="Google Shape;2244;p113"/>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245" name="Google Shape;2245;p113"/>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246" name="Google Shape;2246;p113"/>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247" name="Google Shape;2247;p113"/>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248" name="Google Shape;2248;p113"/>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249" name="Google Shape;2249;p113"/>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250" name="Google Shape;2250;p113"/>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251" name="Google Shape;2251;p113"/>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252" name="Google Shape;2252;p113"/>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253" name="Google Shape;2253;p113"/>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254" name="Google Shape;2254;p113"/>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255" name="Google Shape;2255;p113"/>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256" name="Google Shape;2256;p113"/>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257" name="Google Shape;2257;p113"/>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258" name="Google Shape;2258;p113"/>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259" name="Google Shape;2259;p113"/>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260" name="Google Shape;2260;p113"/>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261" name="Google Shape;2261;p113"/>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262" name="Google Shape;2262;p113"/>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263" name="Google Shape;2263;p113"/>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264" name="Google Shape;2264;p113"/>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265" name="Google Shape;2265;p113"/>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266" name="Google Shape;2266;p113"/>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267" name="Google Shape;2267;p113"/>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268" name="Google Shape;2268;p113"/>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269" name="Google Shape;2269;p113"/>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270" name="Google Shape;2270;p113"/>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271" name="Google Shape;2271;p113"/>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272" name="Google Shape;2272;p113"/>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273" name="Google Shape;2273;p113"/>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274" name="Google Shape;2274;p113"/>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275" name="Google Shape;2275;p113"/>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276" name="Google Shape;2276;p113"/>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277" name="Google Shape;2277;p113"/>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278" name="Google Shape;2278;p113"/>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279" name="Google Shape;2279;p113"/>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280" name="Google Shape;2280;p113"/>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281" name="Google Shape;2281;p113"/>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282" name="Google Shape;2282;p113"/>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283" name="Google Shape;2283;p113"/>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284" name="Google Shape;2284;p113"/>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285" name="Google Shape;2285;p113"/>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286" name="Google Shape;2286;p113"/>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287" name="Google Shape;2287;p113"/>
          <p:cNvSpPr/>
          <p:nvPr/>
        </p:nvSpPr>
        <p:spPr>
          <a:xfrm>
            <a:off x="4961600" y="2701875"/>
            <a:ext cx="1642825" cy="2277925"/>
          </a:xfrm>
          <a:custGeom>
            <a:rect b="b" l="l" r="r" t="t"/>
            <a:pathLst>
              <a:path extrusionOk="0" h="91117" w="65713">
                <a:moveTo>
                  <a:pt x="64923" y="91117"/>
                </a:moveTo>
                <a:cubicBezTo>
                  <a:pt x="64923" y="88692"/>
                  <a:pt x="64848" y="81863"/>
                  <a:pt x="64923" y="76565"/>
                </a:cubicBezTo>
                <a:cubicBezTo>
                  <a:pt x="64998" y="71267"/>
                  <a:pt x="66304" y="65148"/>
                  <a:pt x="65371" y="59327"/>
                </a:cubicBezTo>
                <a:cubicBezTo>
                  <a:pt x="64438" y="53506"/>
                  <a:pt x="62349" y="47201"/>
                  <a:pt x="59327" y="41641"/>
                </a:cubicBezTo>
                <a:cubicBezTo>
                  <a:pt x="56305" y="36081"/>
                  <a:pt x="53058" y="31342"/>
                  <a:pt x="47237" y="25969"/>
                </a:cubicBezTo>
                <a:cubicBezTo>
                  <a:pt x="41416" y="20596"/>
                  <a:pt x="30782" y="13358"/>
                  <a:pt x="24402" y="9403"/>
                </a:cubicBezTo>
                <a:cubicBezTo>
                  <a:pt x="18022" y="5448"/>
                  <a:pt x="13022" y="3806"/>
                  <a:pt x="8955" y="2239"/>
                </a:cubicBezTo>
                <a:cubicBezTo>
                  <a:pt x="4888" y="672"/>
                  <a:pt x="1493" y="373"/>
                  <a:pt x="0" y="0"/>
                </a:cubicBezTo>
              </a:path>
            </a:pathLst>
          </a:custGeom>
          <a:noFill/>
          <a:ln cap="flat" cmpd="sng" w="28575">
            <a:solidFill>
              <a:srgbClr val="6D9EEB"/>
            </a:solidFill>
            <a:prstDash val="solid"/>
            <a:round/>
            <a:headEnd len="med" w="med" type="none"/>
            <a:tailEnd len="med" w="med" type="triangle"/>
          </a:ln>
        </p:spPr>
      </p:sp>
      <p:sp>
        <p:nvSpPr>
          <p:cNvPr id="2288" name="Google Shape;2288;p113"/>
          <p:cNvSpPr/>
          <p:nvPr/>
        </p:nvSpPr>
        <p:spPr>
          <a:xfrm>
            <a:off x="5801125" y="2595525"/>
            <a:ext cx="1298950" cy="2373075"/>
          </a:xfrm>
          <a:custGeom>
            <a:rect b="b" l="l" r="r" t="t"/>
            <a:pathLst>
              <a:path extrusionOk="0" h="94923" w="51958">
                <a:moveTo>
                  <a:pt x="50820" y="94923"/>
                </a:moveTo>
                <a:cubicBezTo>
                  <a:pt x="51007" y="91938"/>
                  <a:pt x="51976" y="83170"/>
                  <a:pt x="51939" y="77013"/>
                </a:cubicBezTo>
                <a:cubicBezTo>
                  <a:pt x="51902" y="70857"/>
                  <a:pt x="51939" y="65036"/>
                  <a:pt x="50596" y="57984"/>
                </a:cubicBezTo>
                <a:cubicBezTo>
                  <a:pt x="49253" y="50932"/>
                  <a:pt x="48021" y="41940"/>
                  <a:pt x="43879" y="34701"/>
                </a:cubicBezTo>
                <a:cubicBezTo>
                  <a:pt x="39737" y="27462"/>
                  <a:pt x="31156" y="19552"/>
                  <a:pt x="25746" y="14552"/>
                </a:cubicBezTo>
                <a:cubicBezTo>
                  <a:pt x="20336" y="9552"/>
                  <a:pt x="15709" y="7127"/>
                  <a:pt x="11418" y="4702"/>
                </a:cubicBezTo>
                <a:cubicBezTo>
                  <a:pt x="7127" y="2277"/>
                  <a:pt x="1903" y="784"/>
                  <a:pt x="0" y="0"/>
                </a:cubicBezTo>
              </a:path>
            </a:pathLst>
          </a:custGeom>
          <a:noFill/>
          <a:ln cap="flat" cmpd="sng" w="28575">
            <a:solidFill>
              <a:srgbClr val="6D9EEB"/>
            </a:solidFill>
            <a:prstDash val="solid"/>
            <a:round/>
            <a:headEnd len="med" w="med" type="none"/>
            <a:tailEnd len="med" w="med" type="triangle"/>
          </a:ln>
        </p:spPr>
      </p:sp>
      <p:sp>
        <p:nvSpPr>
          <p:cNvPr id="2289" name="Google Shape;2289;p113"/>
          <p:cNvSpPr/>
          <p:nvPr/>
        </p:nvSpPr>
        <p:spPr>
          <a:xfrm>
            <a:off x="3142625" y="2192575"/>
            <a:ext cx="2792825" cy="2753625"/>
          </a:xfrm>
          <a:custGeom>
            <a:rect b="b" l="l" r="r" t="t"/>
            <a:pathLst>
              <a:path extrusionOk="0" h="110145" w="111713">
                <a:moveTo>
                  <a:pt x="111713" y="110145"/>
                </a:moveTo>
                <a:cubicBezTo>
                  <a:pt x="111265" y="106526"/>
                  <a:pt x="111154" y="96266"/>
                  <a:pt x="109027" y="88430"/>
                </a:cubicBezTo>
                <a:cubicBezTo>
                  <a:pt x="106900" y="80595"/>
                  <a:pt x="104922" y="70669"/>
                  <a:pt x="98952" y="63132"/>
                </a:cubicBezTo>
                <a:cubicBezTo>
                  <a:pt x="92982" y="55595"/>
                  <a:pt x="82535" y="49065"/>
                  <a:pt x="73207" y="43207"/>
                </a:cubicBezTo>
                <a:cubicBezTo>
                  <a:pt x="63879" y="37349"/>
                  <a:pt x="52200" y="33245"/>
                  <a:pt x="42984" y="27984"/>
                </a:cubicBezTo>
                <a:cubicBezTo>
                  <a:pt x="33768" y="22723"/>
                  <a:pt x="25074" y="16305"/>
                  <a:pt x="17910" y="11641"/>
                </a:cubicBezTo>
                <a:cubicBezTo>
                  <a:pt x="10746" y="6977"/>
                  <a:pt x="2985" y="1940"/>
                  <a:pt x="0" y="0"/>
                </a:cubicBezTo>
              </a:path>
            </a:pathLst>
          </a:custGeom>
          <a:noFill/>
          <a:ln cap="flat" cmpd="sng" w="28575">
            <a:solidFill>
              <a:srgbClr val="6D9EEB"/>
            </a:solidFill>
            <a:prstDash val="solid"/>
            <a:round/>
            <a:headEnd len="med" w="med" type="none"/>
            <a:tailEnd len="med" w="med" type="triangle"/>
          </a:ln>
        </p:spPr>
      </p:sp>
      <p:sp>
        <p:nvSpPr>
          <p:cNvPr id="2290" name="Google Shape;2290;p113"/>
          <p:cNvSpPr txBox="1"/>
          <p:nvPr/>
        </p:nvSpPr>
        <p:spPr>
          <a:xfrm>
            <a:off x="1420725" y="3806225"/>
            <a:ext cx="3703200" cy="12075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Notice how low-level cumulus have organized i</a:t>
            </a:r>
            <a:r>
              <a:rPr lang="en"/>
              <a:t>nto cloud “streets”</a:t>
            </a:r>
            <a:r>
              <a:rPr lang="en"/>
              <a: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This gives you an idea of what the low-level wind field in the boundary-layer looks like.</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294" name="Shape 2294"/>
        <p:cNvGrpSpPr/>
        <p:nvPr/>
      </p:nvGrpSpPr>
      <p:grpSpPr>
        <a:xfrm>
          <a:off x="0" y="0"/>
          <a:ext cx="0" cy="0"/>
          <a:chOff x="0" y="0"/>
          <a:chExt cx="0" cy="0"/>
        </a:xfrm>
      </p:grpSpPr>
      <p:pic>
        <p:nvPicPr>
          <p:cNvPr id="2295" name="Google Shape;2295;p114"/>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296" name="Google Shape;2296;p114"/>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297" name="Google Shape;2297;p114"/>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98" name="Google Shape;2298;p114"/>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299" name="Google Shape;2299;p114"/>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300" name="Google Shape;2300;p114"/>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301" name="Google Shape;2301;p114"/>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302" name="Google Shape;2302;p114"/>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303" name="Google Shape;2303;p114"/>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304" name="Google Shape;2304;p114"/>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305" name="Google Shape;2305;p114"/>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306" name="Google Shape;2306;p114"/>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307" name="Google Shape;2307;p114"/>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308" name="Google Shape;2308;p114"/>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309" name="Google Shape;2309;p114"/>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310" name="Google Shape;2310;p114"/>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311" name="Google Shape;2311;p114"/>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312" name="Google Shape;2312;p114"/>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313" name="Google Shape;2313;p114"/>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314" name="Google Shape;2314;p114"/>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315" name="Google Shape;2315;p114"/>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316" name="Google Shape;2316;p114"/>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317" name="Google Shape;2317;p114"/>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318" name="Google Shape;2318;p114"/>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319" name="Google Shape;2319;p114"/>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320" name="Google Shape;2320;p114"/>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321" name="Google Shape;2321;p114"/>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322" name="Google Shape;2322;p114"/>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323" name="Google Shape;2323;p114"/>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324" name="Google Shape;2324;p114"/>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325" name="Google Shape;2325;p114"/>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326" name="Google Shape;2326;p114"/>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327" name="Google Shape;2327;p114"/>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328" name="Google Shape;2328;p114"/>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329" name="Google Shape;2329;p114"/>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330" name="Google Shape;2330;p114"/>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331" name="Google Shape;2331;p114"/>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332" name="Google Shape;2332;p114"/>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333" name="Google Shape;2333;p114"/>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334" name="Google Shape;2334;p114"/>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335" name="Google Shape;2335;p114"/>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336" name="Google Shape;2336;p114"/>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337" name="Google Shape;2337;p114"/>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338" name="Google Shape;2338;p114"/>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339" name="Google Shape;2339;p114"/>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340" name="Google Shape;2340;p114"/>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341" name="Google Shape;2341;p114"/>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342" name="Google Shape;2342;p114"/>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343" name="Google Shape;2343;p114"/>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344" name="Google Shape;2344;p114"/>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345" name="Google Shape;2345;p114"/>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346" name="Google Shape;2346;p114"/>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347" name="Google Shape;2347;p114"/>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348" name="Google Shape;2348;p114"/>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349" name="Google Shape;2349;p114"/>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350" name="Google Shape;2350;p114"/>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351" name="Google Shape;2351;p114"/>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352" name="Google Shape;2352;p114"/>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353" name="Google Shape;2353;p114"/>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354" name="Google Shape;2354;p114"/>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355" name="Google Shape;2355;p114"/>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356" name="Google Shape;2356;p114"/>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357" name="Google Shape;2357;p114"/>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358" name="Google Shape;2358;p114"/>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359" name="Google Shape;2359;p114"/>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360" name="Google Shape;2360;p114"/>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361" name="Google Shape;2361;p114"/>
          <p:cNvSpPr/>
          <p:nvPr/>
        </p:nvSpPr>
        <p:spPr>
          <a:xfrm>
            <a:off x="4961600" y="2701875"/>
            <a:ext cx="1642825" cy="2277925"/>
          </a:xfrm>
          <a:custGeom>
            <a:rect b="b" l="l" r="r" t="t"/>
            <a:pathLst>
              <a:path extrusionOk="0" h="91117" w="65713">
                <a:moveTo>
                  <a:pt x="64923" y="91117"/>
                </a:moveTo>
                <a:cubicBezTo>
                  <a:pt x="64923" y="88692"/>
                  <a:pt x="64848" y="81863"/>
                  <a:pt x="64923" y="76565"/>
                </a:cubicBezTo>
                <a:cubicBezTo>
                  <a:pt x="64998" y="71267"/>
                  <a:pt x="66304" y="65148"/>
                  <a:pt x="65371" y="59327"/>
                </a:cubicBezTo>
                <a:cubicBezTo>
                  <a:pt x="64438" y="53506"/>
                  <a:pt x="62349" y="47201"/>
                  <a:pt x="59327" y="41641"/>
                </a:cubicBezTo>
                <a:cubicBezTo>
                  <a:pt x="56305" y="36081"/>
                  <a:pt x="53058" y="31342"/>
                  <a:pt x="47237" y="25969"/>
                </a:cubicBezTo>
                <a:cubicBezTo>
                  <a:pt x="41416" y="20596"/>
                  <a:pt x="30782" y="13358"/>
                  <a:pt x="24402" y="9403"/>
                </a:cubicBezTo>
                <a:cubicBezTo>
                  <a:pt x="18022" y="5448"/>
                  <a:pt x="13022" y="3806"/>
                  <a:pt x="8955" y="2239"/>
                </a:cubicBezTo>
                <a:cubicBezTo>
                  <a:pt x="4888" y="672"/>
                  <a:pt x="1493" y="373"/>
                  <a:pt x="0" y="0"/>
                </a:cubicBezTo>
              </a:path>
            </a:pathLst>
          </a:custGeom>
          <a:noFill/>
          <a:ln cap="flat" cmpd="sng" w="28575">
            <a:solidFill>
              <a:srgbClr val="6D9EEB"/>
            </a:solidFill>
            <a:prstDash val="solid"/>
            <a:round/>
            <a:headEnd len="med" w="med" type="none"/>
            <a:tailEnd len="med" w="med" type="triangle"/>
          </a:ln>
        </p:spPr>
      </p:sp>
      <p:sp>
        <p:nvSpPr>
          <p:cNvPr id="2362" name="Google Shape;2362;p114"/>
          <p:cNvSpPr/>
          <p:nvPr/>
        </p:nvSpPr>
        <p:spPr>
          <a:xfrm>
            <a:off x="5801125" y="2595525"/>
            <a:ext cx="1298950" cy="2373075"/>
          </a:xfrm>
          <a:custGeom>
            <a:rect b="b" l="l" r="r" t="t"/>
            <a:pathLst>
              <a:path extrusionOk="0" h="94923" w="51958">
                <a:moveTo>
                  <a:pt x="50820" y="94923"/>
                </a:moveTo>
                <a:cubicBezTo>
                  <a:pt x="51007" y="91938"/>
                  <a:pt x="51976" y="83170"/>
                  <a:pt x="51939" y="77013"/>
                </a:cubicBezTo>
                <a:cubicBezTo>
                  <a:pt x="51902" y="70857"/>
                  <a:pt x="51939" y="65036"/>
                  <a:pt x="50596" y="57984"/>
                </a:cubicBezTo>
                <a:cubicBezTo>
                  <a:pt x="49253" y="50932"/>
                  <a:pt x="48021" y="41940"/>
                  <a:pt x="43879" y="34701"/>
                </a:cubicBezTo>
                <a:cubicBezTo>
                  <a:pt x="39737" y="27462"/>
                  <a:pt x="31156" y="19552"/>
                  <a:pt x="25746" y="14552"/>
                </a:cubicBezTo>
                <a:cubicBezTo>
                  <a:pt x="20336" y="9552"/>
                  <a:pt x="15709" y="7127"/>
                  <a:pt x="11418" y="4702"/>
                </a:cubicBezTo>
                <a:cubicBezTo>
                  <a:pt x="7127" y="2277"/>
                  <a:pt x="1903" y="784"/>
                  <a:pt x="0" y="0"/>
                </a:cubicBezTo>
              </a:path>
            </a:pathLst>
          </a:custGeom>
          <a:noFill/>
          <a:ln cap="flat" cmpd="sng" w="28575">
            <a:solidFill>
              <a:srgbClr val="6D9EEB"/>
            </a:solidFill>
            <a:prstDash val="solid"/>
            <a:round/>
            <a:headEnd len="med" w="med" type="none"/>
            <a:tailEnd len="med" w="med" type="triangle"/>
          </a:ln>
        </p:spPr>
      </p:sp>
      <p:sp>
        <p:nvSpPr>
          <p:cNvPr id="2363" name="Google Shape;2363;p114"/>
          <p:cNvSpPr/>
          <p:nvPr/>
        </p:nvSpPr>
        <p:spPr>
          <a:xfrm>
            <a:off x="3142625" y="2192575"/>
            <a:ext cx="2792825" cy="2753625"/>
          </a:xfrm>
          <a:custGeom>
            <a:rect b="b" l="l" r="r" t="t"/>
            <a:pathLst>
              <a:path extrusionOk="0" h="110145" w="111713">
                <a:moveTo>
                  <a:pt x="111713" y="110145"/>
                </a:moveTo>
                <a:cubicBezTo>
                  <a:pt x="111265" y="106526"/>
                  <a:pt x="111154" y="96266"/>
                  <a:pt x="109027" y="88430"/>
                </a:cubicBezTo>
                <a:cubicBezTo>
                  <a:pt x="106900" y="80595"/>
                  <a:pt x="104922" y="70669"/>
                  <a:pt x="98952" y="63132"/>
                </a:cubicBezTo>
                <a:cubicBezTo>
                  <a:pt x="92982" y="55595"/>
                  <a:pt x="82535" y="49065"/>
                  <a:pt x="73207" y="43207"/>
                </a:cubicBezTo>
                <a:cubicBezTo>
                  <a:pt x="63879" y="37349"/>
                  <a:pt x="52200" y="33245"/>
                  <a:pt x="42984" y="27984"/>
                </a:cubicBezTo>
                <a:cubicBezTo>
                  <a:pt x="33768" y="22723"/>
                  <a:pt x="25074" y="16305"/>
                  <a:pt x="17910" y="11641"/>
                </a:cubicBezTo>
                <a:cubicBezTo>
                  <a:pt x="10746" y="6977"/>
                  <a:pt x="2985" y="1940"/>
                  <a:pt x="0" y="0"/>
                </a:cubicBezTo>
              </a:path>
            </a:pathLst>
          </a:custGeom>
          <a:noFill/>
          <a:ln cap="flat" cmpd="sng" w="28575">
            <a:solidFill>
              <a:srgbClr val="6D9EEB"/>
            </a:solidFill>
            <a:prstDash val="solid"/>
            <a:round/>
            <a:headEnd len="med" w="med" type="none"/>
            <a:tailEnd len="med" w="med" type="triangle"/>
          </a:ln>
        </p:spPr>
      </p:sp>
      <p:pic>
        <p:nvPicPr>
          <p:cNvPr id="2364" name="Google Shape;2364;p114"/>
          <p:cNvPicPr preferRelativeResize="0"/>
          <p:nvPr/>
        </p:nvPicPr>
        <p:blipFill rotWithShape="1">
          <a:blip r:embed="rId5">
            <a:alphaModFix/>
          </a:blip>
          <a:srcRect b="45329" l="58995" r="546" t="3036"/>
          <a:stretch/>
        </p:blipFill>
        <p:spPr>
          <a:xfrm>
            <a:off x="508700" y="1612815"/>
            <a:ext cx="3703200" cy="3135495"/>
          </a:xfrm>
          <a:prstGeom prst="rect">
            <a:avLst/>
          </a:prstGeom>
          <a:noFill/>
          <a:ln cap="flat" cmpd="sng" w="9525">
            <a:solidFill>
              <a:srgbClr val="FFFFFF"/>
            </a:solidFill>
            <a:prstDash val="solid"/>
            <a:round/>
            <a:headEnd len="sm" w="sm" type="none"/>
            <a:tailEnd len="sm" w="sm" type="none"/>
          </a:ln>
        </p:spPr>
      </p:pic>
      <p:sp>
        <p:nvSpPr>
          <p:cNvPr id="2365" name="Google Shape;2365;p114"/>
          <p:cNvSpPr txBox="1"/>
          <p:nvPr/>
        </p:nvSpPr>
        <p:spPr>
          <a:xfrm>
            <a:off x="590025" y="1667850"/>
            <a:ext cx="150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LBF</a:t>
            </a:r>
            <a:r>
              <a:rPr lang="en">
                <a:solidFill>
                  <a:srgbClr val="FFFFFF"/>
                </a:solidFill>
              </a:rPr>
              <a:t> Obs.</a:t>
            </a:r>
            <a:endParaRPr>
              <a:solidFill>
                <a:srgbClr val="FFFFFF"/>
              </a:solidFill>
            </a:endParaRPr>
          </a:p>
        </p:txBody>
      </p:sp>
      <p:sp>
        <p:nvSpPr>
          <p:cNvPr id="2366" name="Google Shape;2366;p114"/>
          <p:cNvSpPr txBox="1"/>
          <p:nvPr/>
        </p:nvSpPr>
        <p:spPr>
          <a:xfrm>
            <a:off x="4504900" y="1141528"/>
            <a:ext cx="3947700" cy="7770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What do the surface and boundary-layer flow imply about our environmental wind shear near the developing storm?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13" name="Shape 213"/>
        <p:cNvGrpSpPr/>
        <p:nvPr/>
      </p:nvGrpSpPr>
      <p:grpSpPr>
        <a:xfrm>
          <a:off x="0" y="0"/>
          <a:ext cx="0" cy="0"/>
          <a:chOff x="0" y="0"/>
          <a:chExt cx="0" cy="0"/>
        </a:xfrm>
      </p:grpSpPr>
      <p:sp>
        <p:nvSpPr>
          <p:cNvPr id="214" name="Google Shape;214;p34"/>
          <p:cNvSpPr txBox="1"/>
          <p:nvPr>
            <p:ph idx="4294967295" type="subTitle"/>
          </p:nvPr>
        </p:nvSpPr>
        <p:spPr>
          <a:xfrm>
            <a:off x="113700" y="1113175"/>
            <a:ext cx="89166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rgbClr val="FFFFFF"/>
                </a:solidFill>
              </a:rPr>
              <a:t>Get to know your tools:</a:t>
            </a:r>
            <a:endParaRPr>
              <a:solidFill>
                <a:srgbClr val="FFFFFF"/>
              </a:solidFill>
            </a:endParaRPr>
          </a:p>
        </p:txBody>
      </p:sp>
      <p:sp>
        <p:nvSpPr>
          <p:cNvPr id="215" name="Google Shape;215;p34"/>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fontScale="92500"/>
          </a:bodyPr>
          <a:lstStyle/>
          <a:p>
            <a:pPr indent="0" lvl="0" marL="0" rtl="0" algn="ctr">
              <a:spcBef>
                <a:spcPts val="0"/>
              </a:spcBef>
              <a:spcAft>
                <a:spcPts val="0"/>
              </a:spcAft>
              <a:buNone/>
            </a:pPr>
            <a:r>
              <a:rPr lang="en" sz="5200">
                <a:solidFill>
                  <a:srgbClr val="FFFFFF"/>
                </a:solidFill>
              </a:rPr>
              <a:t>How do we do Mesoanalysis?</a:t>
            </a:r>
            <a:endParaRPr sz="5200">
              <a:solidFill>
                <a:srgbClr val="FFFFFF"/>
              </a:solidFill>
            </a:endParaRPr>
          </a:p>
        </p:txBody>
      </p:sp>
      <p:pic>
        <p:nvPicPr>
          <p:cNvPr id="216" name="Google Shape;216;p34"/>
          <p:cNvPicPr preferRelativeResize="0"/>
          <p:nvPr/>
        </p:nvPicPr>
        <p:blipFill rotWithShape="1">
          <a:blip r:embed="rId3">
            <a:alphaModFix/>
          </a:blip>
          <a:srcRect b="0" l="11168" r="11807" t="0"/>
          <a:stretch/>
        </p:blipFill>
        <p:spPr>
          <a:xfrm>
            <a:off x="113700" y="2005950"/>
            <a:ext cx="3553976" cy="2890025"/>
          </a:xfrm>
          <a:prstGeom prst="rect">
            <a:avLst/>
          </a:prstGeom>
          <a:noFill/>
          <a:ln>
            <a:noFill/>
          </a:ln>
        </p:spPr>
      </p:pic>
      <p:sp>
        <p:nvSpPr>
          <p:cNvPr id="217" name="Google Shape;217;p34"/>
          <p:cNvSpPr/>
          <p:nvPr/>
        </p:nvSpPr>
        <p:spPr>
          <a:xfrm>
            <a:off x="3193000" y="1929500"/>
            <a:ext cx="2658500" cy="1029825"/>
          </a:xfrm>
          <a:custGeom>
            <a:rect b="b" l="l" r="r" t="t"/>
            <a:pathLst>
              <a:path extrusionOk="0" h="41193" w="106340">
                <a:moveTo>
                  <a:pt x="0" y="41193"/>
                </a:moveTo>
                <a:cubicBezTo>
                  <a:pt x="4366" y="37686"/>
                  <a:pt x="13992" y="26343"/>
                  <a:pt x="26193" y="20149"/>
                </a:cubicBezTo>
                <a:cubicBezTo>
                  <a:pt x="38394" y="13955"/>
                  <a:pt x="59849" y="7388"/>
                  <a:pt x="73207" y="4030"/>
                </a:cubicBezTo>
                <a:cubicBezTo>
                  <a:pt x="86565" y="672"/>
                  <a:pt x="100818" y="672"/>
                  <a:pt x="106340" y="0"/>
                </a:cubicBezTo>
              </a:path>
            </a:pathLst>
          </a:custGeom>
          <a:noFill/>
          <a:ln cap="flat" cmpd="sng" w="28575">
            <a:solidFill>
              <a:srgbClr val="1155CC"/>
            </a:solidFill>
            <a:prstDash val="solid"/>
            <a:round/>
            <a:headEnd len="med" w="med" type="none"/>
            <a:tailEnd len="med" w="med" type="triangle"/>
          </a:ln>
        </p:spPr>
      </p:sp>
      <p:sp>
        <p:nvSpPr>
          <p:cNvPr id="218" name="Google Shape;218;p34"/>
          <p:cNvSpPr/>
          <p:nvPr/>
        </p:nvSpPr>
        <p:spPr>
          <a:xfrm>
            <a:off x="3193000" y="2668266"/>
            <a:ext cx="2479400" cy="310225"/>
          </a:xfrm>
          <a:custGeom>
            <a:rect b="b" l="l" r="r" t="t"/>
            <a:pathLst>
              <a:path extrusionOk="0" h="12409" w="99176">
                <a:moveTo>
                  <a:pt x="0" y="12409"/>
                </a:moveTo>
                <a:cubicBezTo>
                  <a:pt x="4701" y="11013"/>
                  <a:pt x="15261" y="6099"/>
                  <a:pt x="28208" y="4031"/>
                </a:cubicBezTo>
                <a:cubicBezTo>
                  <a:pt x="41155" y="1963"/>
                  <a:pt x="65856" y="76"/>
                  <a:pt x="77684" y="1"/>
                </a:cubicBezTo>
                <a:cubicBezTo>
                  <a:pt x="89512" y="-74"/>
                  <a:pt x="95594" y="2986"/>
                  <a:pt x="99176" y="3583"/>
                </a:cubicBezTo>
              </a:path>
            </a:pathLst>
          </a:custGeom>
          <a:noFill/>
          <a:ln cap="flat" cmpd="sng" w="28575">
            <a:solidFill>
              <a:srgbClr val="6AA84F"/>
            </a:solidFill>
            <a:prstDash val="solid"/>
            <a:round/>
            <a:headEnd len="med" w="med" type="none"/>
            <a:tailEnd len="med" w="med" type="triangle"/>
          </a:ln>
        </p:spPr>
      </p:sp>
      <p:sp>
        <p:nvSpPr>
          <p:cNvPr id="219" name="Google Shape;219;p34"/>
          <p:cNvSpPr/>
          <p:nvPr/>
        </p:nvSpPr>
        <p:spPr>
          <a:xfrm>
            <a:off x="3204200" y="2978296"/>
            <a:ext cx="2457000" cy="1128375"/>
          </a:xfrm>
          <a:custGeom>
            <a:rect b="b" l="l" r="r" t="t"/>
            <a:pathLst>
              <a:path extrusionOk="0" h="45135" w="98280">
                <a:moveTo>
                  <a:pt x="0" y="361"/>
                </a:moveTo>
                <a:cubicBezTo>
                  <a:pt x="5597" y="548"/>
                  <a:pt x="22164" y="-1132"/>
                  <a:pt x="33581" y="1480"/>
                </a:cubicBezTo>
                <a:cubicBezTo>
                  <a:pt x="44999" y="4092"/>
                  <a:pt x="57722" y="8756"/>
                  <a:pt x="68505" y="16032"/>
                </a:cubicBezTo>
                <a:cubicBezTo>
                  <a:pt x="79288" y="23308"/>
                  <a:pt x="93318" y="40285"/>
                  <a:pt x="98280" y="45135"/>
                </a:cubicBezTo>
              </a:path>
            </a:pathLst>
          </a:custGeom>
          <a:noFill/>
          <a:ln cap="flat" cmpd="sng" w="28575">
            <a:solidFill>
              <a:srgbClr val="F1C232"/>
            </a:solidFill>
            <a:prstDash val="solid"/>
            <a:round/>
            <a:headEnd len="med" w="med" type="none"/>
            <a:tailEnd len="med" w="med" type="triangle"/>
          </a:ln>
        </p:spPr>
      </p:sp>
      <p:sp>
        <p:nvSpPr>
          <p:cNvPr id="220" name="Google Shape;220;p34"/>
          <p:cNvSpPr txBox="1"/>
          <p:nvPr>
            <p:ph idx="4294967295" type="subTitle"/>
          </p:nvPr>
        </p:nvSpPr>
        <p:spPr>
          <a:xfrm>
            <a:off x="5761075" y="1404250"/>
            <a:ext cx="34662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chemeClr val="accent1"/>
                </a:solidFill>
              </a:rPr>
              <a:t>Radar, Satellite, Surface Obs, RAP Mesoanalysis Fields, VWPs, ACARs, Soundings, etc...</a:t>
            </a:r>
            <a:endParaRPr>
              <a:solidFill>
                <a:schemeClr val="accent1"/>
              </a:solidFill>
            </a:endParaRPr>
          </a:p>
        </p:txBody>
      </p:sp>
      <p:sp>
        <p:nvSpPr>
          <p:cNvPr id="221" name="Google Shape;221;p34"/>
          <p:cNvSpPr txBox="1"/>
          <p:nvPr>
            <p:ph idx="4294967295" type="subTitle"/>
          </p:nvPr>
        </p:nvSpPr>
        <p:spPr>
          <a:xfrm>
            <a:off x="5302850" y="4167150"/>
            <a:ext cx="30795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rgbClr val="F1C232"/>
                </a:solidFill>
              </a:rPr>
              <a:t>RAP, HRRR, HREF, other experimental guidance...</a:t>
            </a:r>
            <a:endParaRPr>
              <a:solidFill>
                <a:srgbClr val="F1C232"/>
              </a:solidFill>
            </a:endParaRPr>
          </a:p>
        </p:txBody>
      </p:sp>
      <p:sp>
        <p:nvSpPr>
          <p:cNvPr id="222" name="Google Shape;222;p34"/>
          <p:cNvSpPr txBox="1"/>
          <p:nvPr>
            <p:ph idx="4294967295" type="subTitle"/>
          </p:nvPr>
        </p:nvSpPr>
        <p:spPr>
          <a:xfrm>
            <a:off x="5683850" y="2719350"/>
            <a:ext cx="30795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1200"/>
              </a:spcAft>
              <a:buNone/>
            </a:pPr>
            <a:r>
              <a:rPr lang="en">
                <a:solidFill>
                  <a:srgbClr val="93C47D"/>
                </a:solidFill>
              </a:rPr>
              <a:t>Mesoscale Meteorology, Storm Scale Dynamics, Thermodynamics, etc...</a:t>
            </a:r>
            <a:endParaRPr>
              <a:solidFill>
                <a:srgbClr val="93C47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370" name="Shape 2370"/>
        <p:cNvGrpSpPr/>
        <p:nvPr/>
      </p:nvGrpSpPr>
      <p:grpSpPr>
        <a:xfrm>
          <a:off x="0" y="0"/>
          <a:ext cx="0" cy="0"/>
          <a:chOff x="0" y="0"/>
          <a:chExt cx="0" cy="0"/>
        </a:xfrm>
      </p:grpSpPr>
      <p:pic>
        <p:nvPicPr>
          <p:cNvPr id="2371" name="Google Shape;2371;p115"/>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372" name="Google Shape;2372;p115"/>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373" name="Google Shape;2373;p115"/>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4" name="Google Shape;2374;p115"/>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375" name="Google Shape;2375;p115"/>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376" name="Google Shape;2376;p115"/>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377" name="Google Shape;2377;p115"/>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378" name="Google Shape;2378;p115"/>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379" name="Google Shape;2379;p115"/>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380" name="Google Shape;2380;p115"/>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381" name="Google Shape;2381;p115"/>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382" name="Google Shape;2382;p115"/>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383" name="Google Shape;2383;p115"/>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384" name="Google Shape;2384;p115"/>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385" name="Google Shape;2385;p115"/>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386" name="Google Shape;2386;p115"/>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387" name="Google Shape;2387;p115"/>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388" name="Google Shape;2388;p115"/>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389" name="Google Shape;2389;p115"/>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390" name="Google Shape;2390;p115"/>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391" name="Google Shape;2391;p115"/>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392" name="Google Shape;2392;p115"/>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393" name="Google Shape;2393;p115"/>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394" name="Google Shape;2394;p115"/>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395" name="Google Shape;2395;p115"/>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396" name="Google Shape;2396;p115"/>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397" name="Google Shape;2397;p115"/>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398" name="Google Shape;2398;p115"/>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399" name="Google Shape;2399;p115"/>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400" name="Google Shape;2400;p115"/>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401" name="Google Shape;2401;p115"/>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402" name="Google Shape;2402;p115"/>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403" name="Google Shape;2403;p115"/>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404" name="Google Shape;2404;p115"/>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405" name="Google Shape;2405;p115"/>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406" name="Google Shape;2406;p115"/>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407" name="Google Shape;2407;p115"/>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408" name="Google Shape;2408;p115"/>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409" name="Google Shape;2409;p115"/>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410" name="Google Shape;2410;p115"/>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411" name="Google Shape;2411;p115"/>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412" name="Google Shape;2412;p115"/>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413" name="Google Shape;2413;p115"/>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414" name="Google Shape;2414;p115"/>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415" name="Google Shape;2415;p115"/>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416" name="Google Shape;2416;p115"/>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417" name="Google Shape;2417;p115"/>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418" name="Google Shape;2418;p115"/>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419" name="Google Shape;2419;p115"/>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420" name="Google Shape;2420;p115"/>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421" name="Google Shape;2421;p115"/>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422" name="Google Shape;2422;p115"/>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423" name="Google Shape;2423;p115"/>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424" name="Google Shape;2424;p115"/>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425" name="Google Shape;2425;p115"/>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426" name="Google Shape;2426;p115"/>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427" name="Google Shape;2427;p115"/>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428" name="Google Shape;2428;p115"/>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429" name="Google Shape;2429;p115"/>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430" name="Google Shape;2430;p115"/>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431" name="Google Shape;2431;p115"/>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432" name="Google Shape;2432;p115"/>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433" name="Google Shape;2433;p115"/>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434" name="Google Shape;2434;p115"/>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435" name="Google Shape;2435;p115"/>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436" name="Google Shape;2436;p115"/>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437" name="Google Shape;2437;p115"/>
          <p:cNvSpPr/>
          <p:nvPr/>
        </p:nvSpPr>
        <p:spPr>
          <a:xfrm>
            <a:off x="4961600" y="2701875"/>
            <a:ext cx="1642825" cy="2277925"/>
          </a:xfrm>
          <a:custGeom>
            <a:rect b="b" l="l" r="r" t="t"/>
            <a:pathLst>
              <a:path extrusionOk="0" h="91117" w="65713">
                <a:moveTo>
                  <a:pt x="64923" y="91117"/>
                </a:moveTo>
                <a:cubicBezTo>
                  <a:pt x="64923" y="88692"/>
                  <a:pt x="64848" y="81863"/>
                  <a:pt x="64923" y="76565"/>
                </a:cubicBezTo>
                <a:cubicBezTo>
                  <a:pt x="64998" y="71267"/>
                  <a:pt x="66304" y="65148"/>
                  <a:pt x="65371" y="59327"/>
                </a:cubicBezTo>
                <a:cubicBezTo>
                  <a:pt x="64438" y="53506"/>
                  <a:pt x="62349" y="47201"/>
                  <a:pt x="59327" y="41641"/>
                </a:cubicBezTo>
                <a:cubicBezTo>
                  <a:pt x="56305" y="36081"/>
                  <a:pt x="53058" y="31342"/>
                  <a:pt x="47237" y="25969"/>
                </a:cubicBezTo>
                <a:cubicBezTo>
                  <a:pt x="41416" y="20596"/>
                  <a:pt x="30782" y="13358"/>
                  <a:pt x="24402" y="9403"/>
                </a:cubicBezTo>
                <a:cubicBezTo>
                  <a:pt x="18022" y="5448"/>
                  <a:pt x="13022" y="3806"/>
                  <a:pt x="8955" y="2239"/>
                </a:cubicBezTo>
                <a:cubicBezTo>
                  <a:pt x="4888" y="672"/>
                  <a:pt x="1493" y="373"/>
                  <a:pt x="0" y="0"/>
                </a:cubicBezTo>
              </a:path>
            </a:pathLst>
          </a:custGeom>
          <a:noFill/>
          <a:ln cap="flat" cmpd="sng" w="28575">
            <a:solidFill>
              <a:srgbClr val="6D9EEB"/>
            </a:solidFill>
            <a:prstDash val="solid"/>
            <a:round/>
            <a:headEnd len="med" w="med" type="none"/>
            <a:tailEnd len="med" w="med" type="triangle"/>
          </a:ln>
        </p:spPr>
      </p:sp>
      <p:sp>
        <p:nvSpPr>
          <p:cNvPr id="2438" name="Google Shape;2438;p115"/>
          <p:cNvSpPr/>
          <p:nvPr/>
        </p:nvSpPr>
        <p:spPr>
          <a:xfrm>
            <a:off x="5801125" y="2595525"/>
            <a:ext cx="1298950" cy="2373075"/>
          </a:xfrm>
          <a:custGeom>
            <a:rect b="b" l="l" r="r" t="t"/>
            <a:pathLst>
              <a:path extrusionOk="0" h="94923" w="51958">
                <a:moveTo>
                  <a:pt x="50820" y="94923"/>
                </a:moveTo>
                <a:cubicBezTo>
                  <a:pt x="51007" y="91938"/>
                  <a:pt x="51976" y="83170"/>
                  <a:pt x="51939" y="77013"/>
                </a:cubicBezTo>
                <a:cubicBezTo>
                  <a:pt x="51902" y="70857"/>
                  <a:pt x="51939" y="65036"/>
                  <a:pt x="50596" y="57984"/>
                </a:cubicBezTo>
                <a:cubicBezTo>
                  <a:pt x="49253" y="50932"/>
                  <a:pt x="48021" y="41940"/>
                  <a:pt x="43879" y="34701"/>
                </a:cubicBezTo>
                <a:cubicBezTo>
                  <a:pt x="39737" y="27462"/>
                  <a:pt x="31156" y="19552"/>
                  <a:pt x="25746" y="14552"/>
                </a:cubicBezTo>
                <a:cubicBezTo>
                  <a:pt x="20336" y="9552"/>
                  <a:pt x="15709" y="7127"/>
                  <a:pt x="11418" y="4702"/>
                </a:cubicBezTo>
                <a:cubicBezTo>
                  <a:pt x="7127" y="2277"/>
                  <a:pt x="1903" y="784"/>
                  <a:pt x="0" y="0"/>
                </a:cubicBezTo>
              </a:path>
            </a:pathLst>
          </a:custGeom>
          <a:noFill/>
          <a:ln cap="flat" cmpd="sng" w="28575">
            <a:solidFill>
              <a:srgbClr val="6D9EEB"/>
            </a:solidFill>
            <a:prstDash val="solid"/>
            <a:round/>
            <a:headEnd len="med" w="med" type="none"/>
            <a:tailEnd len="med" w="med" type="triangle"/>
          </a:ln>
        </p:spPr>
      </p:sp>
      <p:sp>
        <p:nvSpPr>
          <p:cNvPr id="2439" name="Google Shape;2439;p115"/>
          <p:cNvSpPr/>
          <p:nvPr/>
        </p:nvSpPr>
        <p:spPr>
          <a:xfrm>
            <a:off x="3142625" y="2192575"/>
            <a:ext cx="2792825" cy="2753625"/>
          </a:xfrm>
          <a:custGeom>
            <a:rect b="b" l="l" r="r" t="t"/>
            <a:pathLst>
              <a:path extrusionOk="0" h="110145" w="111713">
                <a:moveTo>
                  <a:pt x="111713" y="110145"/>
                </a:moveTo>
                <a:cubicBezTo>
                  <a:pt x="111265" y="106526"/>
                  <a:pt x="111154" y="96266"/>
                  <a:pt x="109027" y="88430"/>
                </a:cubicBezTo>
                <a:cubicBezTo>
                  <a:pt x="106900" y="80595"/>
                  <a:pt x="104922" y="70669"/>
                  <a:pt x="98952" y="63132"/>
                </a:cubicBezTo>
                <a:cubicBezTo>
                  <a:pt x="92982" y="55595"/>
                  <a:pt x="82535" y="49065"/>
                  <a:pt x="73207" y="43207"/>
                </a:cubicBezTo>
                <a:cubicBezTo>
                  <a:pt x="63879" y="37349"/>
                  <a:pt x="52200" y="33245"/>
                  <a:pt x="42984" y="27984"/>
                </a:cubicBezTo>
                <a:cubicBezTo>
                  <a:pt x="33768" y="22723"/>
                  <a:pt x="25074" y="16305"/>
                  <a:pt x="17910" y="11641"/>
                </a:cubicBezTo>
                <a:cubicBezTo>
                  <a:pt x="10746" y="6977"/>
                  <a:pt x="2985" y="1940"/>
                  <a:pt x="0" y="0"/>
                </a:cubicBezTo>
              </a:path>
            </a:pathLst>
          </a:custGeom>
          <a:noFill/>
          <a:ln cap="flat" cmpd="sng" w="28575">
            <a:solidFill>
              <a:srgbClr val="6D9EEB"/>
            </a:solidFill>
            <a:prstDash val="solid"/>
            <a:round/>
            <a:headEnd len="med" w="med" type="none"/>
            <a:tailEnd len="med" w="med" type="triangle"/>
          </a:ln>
        </p:spPr>
      </p:sp>
      <p:pic>
        <p:nvPicPr>
          <p:cNvPr id="2440" name="Google Shape;2440;p115"/>
          <p:cNvPicPr preferRelativeResize="0"/>
          <p:nvPr/>
        </p:nvPicPr>
        <p:blipFill rotWithShape="1">
          <a:blip r:embed="rId5">
            <a:alphaModFix/>
          </a:blip>
          <a:srcRect b="45329" l="58995" r="546" t="3036"/>
          <a:stretch/>
        </p:blipFill>
        <p:spPr>
          <a:xfrm>
            <a:off x="508700" y="1612815"/>
            <a:ext cx="3703200" cy="3135495"/>
          </a:xfrm>
          <a:prstGeom prst="rect">
            <a:avLst/>
          </a:prstGeom>
          <a:noFill/>
          <a:ln cap="flat" cmpd="sng" w="9525">
            <a:solidFill>
              <a:srgbClr val="FFFFFF"/>
            </a:solidFill>
            <a:prstDash val="solid"/>
            <a:round/>
            <a:headEnd len="sm" w="sm" type="none"/>
            <a:tailEnd len="sm" w="sm" type="none"/>
          </a:ln>
        </p:spPr>
      </p:pic>
      <p:sp>
        <p:nvSpPr>
          <p:cNvPr id="2441" name="Google Shape;2441;p115"/>
          <p:cNvSpPr txBox="1"/>
          <p:nvPr/>
        </p:nvSpPr>
        <p:spPr>
          <a:xfrm>
            <a:off x="590025" y="1667850"/>
            <a:ext cx="150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LBF Obs.</a:t>
            </a:r>
            <a:endParaRPr>
              <a:solidFill>
                <a:srgbClr val="FFFFFF"/>
              </a:solidFill>
            </a:endParaRPr>
          </a:p>
        </p:txBody>
      </p:sp>
      <p:cxnSp>
        <p:nvCxnSpPr>
          <p:cNvPr id="2442" name="Google Shape;2442;p115"/>
          <p:cNvCxnSpPr/>
          <p:nvPr/>
        </p:nvCxnSpPr>
        <p:spPr>
          <a:xfrm rot="10800000">
            <a:off x="2174275" y="3043200"/>
            <a:ext cx="184800" cy="134400"/>
          </a:xfrm>
          <a:prstGeom prst="straightConnector1">
            <a:avLst/>
          </a:prstGeom>
          <a:noFill/>
          <a:ln cap="flat" cmpd="sng" w="9525">
            <a:solidFill>
              <a:srgbClr val="FFFFFF"/>
            </a:solidFill>
            <a:prstDash val="solid"/>
            <a:round/>
            <a:headEnd len="med" w="med" type="none"/>
            <a:tailEnd len="med" w="med" type="triangle"/>
          </a:ln>
        </p:spPr>
      </p:cxnSp>
      <p:cxnSp>
        <p:nvCxnSpPr>
          <p:cNvPr id="2443" name="Google Shape;2443;p115"/>
          <p:cNvCxnSpPr/>
          <p:nvPr/>
        </p:nvCxnSpPr>
        <p:spPr>
          <a:xfrm rot="10800000">
            <a:off x="2101675" y="2864100"/>
            <a:ext cx="257400" cy="313500"/>
          </a:xfrm>
          <a:prstGeom prst="straightConnector1">
            <a:avLst/>
          </a:prstGeom>
          <a:noFill/>
          <a:ln cap="flat" cmpd="sng" w="9525">
            <a:solidFill>
              <a:srgbClr val="6D9EEB"/>
            </a:solidFill>
            <a:prstDash val="solid"/>
            <a:round/>
            <a:headEnd len="med" w="med" type="none"/>
            <a:tailEnd len="med" w="med" type="triangle"/>
          </a:ln>
        </p:spPr>
      </p:cxnSp>
      <p:sp>
        <p:nvSpPr>
          <p:cNvPr id="2444" name="Google Shape;2444;p115"/>
          <p:cNvSpPr txBox="1"/>
          <p:nvPr/>
        </p:nvSpPr>
        <p:spPr>
          <a:xfrm>
            <a:off x="1190575" y="2892325"/>
            <a:ext cx="1098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FFFFFF"/>
                </a:solidFill>
              </a:rPr>
              <a:t>Obs. Sfc wind</a:t>
            </a:r>
            <a:endParaRPr sz="900">
              <a:solidFill>
                <a:srgbClr val="FFFFFF"/>
              </a:solidFill>
            </a:endParaRPr>
          </a:p>
        </p:txBody>
      </p:sp>
      <p:sp>
        <p:nvSpPr>
          <p:cNvPr id="2445" name="Google Shape;2445;p115"/>
          <p:cNvSpPr txBox="1"/>
          <p:nvPr/>
        </p:nvSpPr>
        <p:spPr>
          <a:xfrm>
            <a:off x="1069650" y="2589925"/>
            <a:ext cx="10986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6D9EEB"/>
                </a:solidFill>
              </a:rPr>
              <a:t>Est. B.L. Wind</a:t>
            </a:r>
            <a:endParaRPr sz="900">
              <a:solidFill>
                <a:srgbClr val="6D9EEB"/>
              </a:solidFill>
            </a:endParaRPr>
          </a:p>
        </p:txBody>
      </p:sp>
      <p:cxnSp>
        <p:nvCxnSpPr>
          <p:cNvPr id="2446" name="Google Shape;2446;p115"/>
          <p:cNvCxnSpPr/>
          <p:nvPr/>
        </p:nvCxnSpPr>
        <p:spPr>
          <a:xfrm flipH="1" rot="10800000">
            <a:off x="2359075" y="2825100"/>
            <a:ext cx="330300" cy="364800"/>
          </a:xfrm>
          <a:prstGeom prst="straightConnector1">
            <a:avLst/>
          </a:prstGeom>
          <a:noFill/>
          <a:ln cap="flat" cmpd="sng" w="9525">
            <a:solidFill>
              <a:srgbClr val="6AA84F"/>
            </a:solidFill>
            <a:prstDash val="solid"/>
            <a:round/>
            <a:headEnd len="med" w="med" type="none"/>
            <a:tailEnd len="med" w="med" type="triangle"/>
          </a:ln>
        </p:spPr>
      </p:cxnSp>
      <p:sp>
        <p:nvSpPr>
          <p:cNvPr id="2447" name="Google Shape;2447;p115"/>
          <p:cNvSpPr txBox="1"/>
          <p:nvPr/>
        </p:nvSpPr>
        <p:spPr>
          <a:xfrm>
            <a:off x="2251863" y="2315475"/>
            <a:ext cx="1642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93C47D"/>
                </a:solidFill>
              </a:rPr>
              <a:t>700 mb Wind </a:t>
            </a:r>
            <a:endParaRPr sz="900">
              <a:solidFill>
                <a:srgbClr val="93C47D"/>
              </a:solidFill>
            </a:endParaRPr>
          </a:p>
          <a:p>
            <a:pPr indent="0" lvl="0" marL="0" rtl="0" algn="ctr">
              <a:spcBef>
                <a:spcPts val="0"/>
              </a:spcBef>
              <a:spcAft>
                <a:spcPts val="0"/>
              </a:spcAft>
              <a:buNone/>
            </a:pPr>
            <a:r>
              <a:rPr lang="en" sz="900">
                <a:solidFill>
                  <a:srgbClr val="93C47D"/>
                </a:solidFill>
              </a:rPr>
              <a:t>(from Mesoanalysis)</a:t>
            </a:r>
            <a:endParaRPr sz="900">
              <a:solidFill>
                <a:srgbClr val="93C47D"/>
              </a:solidFill>
            </a:endParaRPr>
          </a:p>
        </p:txBody>
      </p:sp>
      <p:cxnSp>
        <p:nvCxnSpPr>
          <p:cNvPr id="2448" name="Google Shape;2448;p115"/>
          <p:cNvCxnSpPr/>
          <p:nvPr/>
        </p:nvCxnSpPr>
        <p:spPr>
          <a:xfrm>
            <a:off x="2381450" y="3177600"/>
            <a:ext cx="537300" cy="514800"/>
          </a:xfrm>
          <a:prstGeom prst="straightConnector1">
            <a:avLst/>
          </a:prstGeom>
          <a:noFill/>
          <a:ln cap="flat" cmpd="sng" w="19050">
            <a:solidFill>
              <a:srgbClr val="9900FF"/>
            </a:solidFill>
            <a:prstDash val="solid"/>
            <a:round/>
            <a:headEnd len="med" w="med" type="none"/>
            <a:tailEnd len="med" w="med" type="triangle"/>
          </a:ln>
        </p:spPr>
      </p:cxnSp>
      <p:sp>
        <p:nvSpPr>
          <p:cNvPr id="2449" name="Google Shape;2449;p115"/>
          <p:cNvSpPr txBox="1"/>
          <p:nvPr/>
        </p:nvSpPr>
        <p:spPr>
          <a:xfrm>
            <a:off x="2089025" y="3720550"/>
            <a:ext cx="1642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B573E2"/>
                </a:solidFill>
              </a:rPr>
              <a:t>5</a:t>
            </a:r>
            <a:r>
              <a:rPr lang="en" sz="900">
                <a:solidFill>
                  <a:srgbClr val="B573E2"/>
                </a:solidFill>
              </a:rPr>
              <a:t>00 mb Wind </a:t>
            </a:r>
            <a:endParaRPr sz="900">
              <a:solidFill>
                <a:srgbClr val="B573E2"/>
              </a:solidFill>
            </a:endParaRPr>
          </a:p>
          <a:p>
            <a:pPr indent="0" lvl="0" marL="0" rtl="0" algn="ctr">
              <a:spcBef>
                <a:spcPts val="0"/>
              </a:spcBef>
              <a:spcAft>
                <a:spcPts val="0"/>
              </a:spcAft>
              <a:buNone/>
            </a:pPr>
            <a:r>
              <a:rPr lang="en" sz="900">
                <a:solidFill>
                  <a:srgbClr val="B573E2"/>
                </a:solidFill>
              </a:rPr>
              <a:t>(from Mesoanalysis)</a:t>
            </a:r>
            <a:endParaRPr sz="900">
              <a:solidFill>
                <a:srgbClr val="B573E2"/>
              </a:solidFill>
            </a:endParaRPr>
          </a:p>
        </p:txBody>
      </p:sp>
      <p:sp>
        <p:nvSpPr>
          <p:cNvPr id="2450" name="Google Shape;2450;p115"/>
          <p:cNvSpPr txBox="1"/>
          <p:nvPr/>
        </p:nvSpPr>
        <p:spPr>
          <a:xfrm>
            <a:off x="4504900" y="1141528"/>
            <a:ext cx="3947700" cy="7770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What do the surface and boundary-layer flow imply about our environmental wind shear near the developing storm?</a:t>
            </a:r>
            <a:endParaRPr/>
          </a:p>
        </p:txBody>
      </p:sp>
      <p:sp>
        <p:nvSpPr>
          <p:cNvPr id="2451" name="Google Shape;2451;p115"/>
          <p:cNvSpPr txBox="1"/>
          <p:nvPr/>
        </p:nvSpPr>
        <p:spPr>
          <a:xfrm>
            <a:off x="4616850" y="3355477"/>
            <a:ext cx="3947700" cy="7770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Using these observations + estimated winds from Mesoanalysis, we can get a rough idea of what the near-storm SRH looks like!</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455" name="Shape 2455"/>
        <p:cNvGrpSpPr/>
        <p:nvPr/>
      </p:nvGrpSpPr>
      <p:grpSpPr>
        <a:xfrm>
          <a:off x="0" y="0"/>
          <a:ext cx="0" cy="0"/>
          <a:chOff x="0" y="0"/>
          <a:chExt cx="0" cy="0"/>
        </a:xfrm>
      </p:grpSpPr>
      <p:pic>
        <p:nvPicPr>
          <p:cNvPr id="2456" name="Google Shape;2456;p116"/>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457" name="Google Shape;2457;p116"/>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458" name="Google Shape;2458;p116"/>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9" name="Google Shape;2459;p116"/>
          <p:cNvCxnSpPr/>
          <p:nvPr/>
        </p:nvCxnSpPr>
        <p:spPr>
          <a:xfrm flipH="1">
            <a:off x="1239750" y="1173950"/>
            <a:ext cx="257400" cy="168000"/>
          </a:xfrm>
          <a:prstGeom prst="straightConnector1">
            <a:avLst/>
          </a:prstGeom>
          <a:noFill/>
          <a:ln cap="flat" cmpd="sng" w="19050">
            <a:solidFill>
              <a:srgbClr val="FFFFFF"/>
            </a:solidFill>
            <a:prstDash val="solid"/>
            <a:round/>
            <a:headEnd len="med" w="med" type="none"/>
            <a:tailEnd len="med" w="med" type="triangle"/>
          </a:ln>
        </p:spPr>
      </p:cxnSp>
      <p:cxnSp>
        <p:nvCxnSpPr>
          <p:cNvPr id="2460" name="Google Shape;2460;p116"/>
          <p:cNvCxnSpPr/>
          <p:nvPr/>
        </p:nvCxnSpPr>
        <p:spPr>
          <a:xfrm>
            <a:off x="1234100" y="2287700"/>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461" name="Google Shape;2461;p116"/>
          <p:cNvCxnSpPr/>
          <p:nvPr/>
        </p:nvCxnSpPr>
        <p:spPr>
          <a:xfrm rot="10800000">
            <a:off x="2853050" y="3061425"/>
            <a:ext cx="271500" cy="294000"/>
          </a:xfrm>
          <a:prstGeom prst="straightConnector1">
            <a:avLst/>
          </a:prstGeom>
          <a:noFill/>
          <a:ln cap="flat" cmpd="sng" w="19050">
            <a:solidFill>
              <a:srgbClr val="FFFFFF"/>
            </a:solidFill>
            <a:prstDash val="solid"/>
            <a:round/>
            <a:headEnd len="med" w="med" type="none"/>
            <a:tailEnd len="med" w="med" type="triangle"/>
          </a:ln>
        </p:spPr>
      </p:cxnSp>
      <p:cxnSp>
        <p:nvCxnSpPr>
          <p:cNvPr id="2462" name="Google Shape;2462;p116"/>
          <p:cNvCxnSpPr/>
          <p:nvPr/>
        </p:nvCxnSpPr>
        <p:spPr>
          <a:xfrm flipH="1">
            <a:off x="2732425" y="1173950"/>
            <a:ext cx="449400" cy="19500"/>
          </a:xfrm>
          <a:prstGeom prst="straightConnector1">
            <a:avLst/>
          </a:prstGeom>
          <a:noFill/>
          <a:ln cap="flat" cmpd="sng" w="19050">
            <a:solidFill>
              <a:srgbClr val="FFFFFF"/>
            </a:solidFill>
            <a:prstDash val="solid"/>
            <a:round/>
            <a:headEnd len="med" w="med" type="none"/>
            <a:tailEnd len="med" w="med" type="triangle"/>
          </a:ln>
        </p:spPr>
      </p:cxnSp>
      <p:cxnSp>
        <p:nvCxnSpPr>
          <p:cNvPr id="2463" name="Google Shape;2463;p116"/>
          <p:cNvCxnSpPr/>
          <p:nvPr/>
        </p:nvCxnSpPr>
        <p:spPr>
          <a:xfrm rot="10800000">
            <a:off x="4765425" y="2791575"/>
            <a:ext cx="358500" cy="89400"/>
          </a:xfrm>
          <a:prstGeom prst="straightConnector1">
            <a:avLst/>
          </a:prstGeom>
          <a:noFill/>
          <a:ln cap="flat" cmpd="sng" w="19050">
            <a:solidFill>
              <a:srgbClr val="FFFFFF"/>
            </a:solidFill>
            <a:prstDash val="solid"/>
            <a:round/>
            <a:headEnd len="med" w="med" type="none"/>
            <a:tailEnd len="med" w="med" type="triangle"/>
          </a:ln>
        </p:spPr>
      </p:cxnSp>
      <p:cxnSp>
        <p:nvCxnSpPr>
          <p:cNvPr id="2464" name="Google Shape;2464;p116"/>
          <p:cNvCxnSpPr/>
          <p:nvPr/>
        </p:nvCxnSpPr>
        <p:spPr>
          <a:xfrm flipH="1">
            <a:off x="4121775" y="1979875"/>
            <a:ext cx="358500" cy="94800"/>
          </a:xfrm>
          <a:prstGeom prst="straightConnector1">
            <a:avLst/>
          </a:prstGeom>
          <a:noFill/>
          <a:ln cap="flat" cmpd="sng" w="19050">
            <a:solidFill>
              <a:srgbClr val="FFFFFF"/>
            </a:solidFill>
            <a:prstDash val="solid"/>
            <a:round/>
            <a:headEnd len="med" w="med" type="none"/>
            <a:tailEnd len="med" w="med" type="triangle"/>
          </a:ln>
        </p:spPr>
      </p:cxnSp>
      <p:cxnSp>
        <p:nvCxnSpPr>
          <p:cNvPr id="2465" name="Google Shape;2465;p116"/>
          <p:cNvCxnSpPr/>
          <p:nvPr/>
        </p:nvCxnSpPr>
        <p:spPr>
          <a:xfrm flipH="1">
            <a:off x="4228300" y="463150"/>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466" name="Google Shape;2466;p116"/>
          <p:cNvCxnSpPr/>
          <p:nvPr/>
        </p:nvCxnSpPr>
        <p:spPr>
          <a:xfrm flipH="1">
            <a:off x="6216475" y="153342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467" name="Google Shape;2467;p116"/>
          <p:cNvCxnSpPr/>
          <p:nvPr/>
        </p:nvCxnSpPr>
        <p:spPr>
          <a:xfrm flipH="1">
            <a:off x="5199125" y="2074675"/>
            <a:ext cx="363900" cy="195900"/>
          </a:xfrm>
          <a:prstGeom prst="straightConnector1">
            <a:avLst/>
          </a:prstGeom>
          <a:noFill/>
          <a:ln cap="flat" cmpd="sng" w="19050">
            <a:solidFill>
              <a:srgbClr val="FFFFFF"/>
            </a:solidFill>
            <a:prstDash val="solid"/>
            <a:round/>
            <a:headEnd len="med" w="med" type="none"/>
            <a:tailEnd len="med" w="med" type="triangle"/>
          </a:ln>
        </p:spPr>
      </p:cxnSp>
      <p:cxnSp>
        <p:nvCxnSpPr>
          <p:cNvPr id="2468" name="Google Shape;2468;p116"/>
          <p:cNvCxnSpPr/>
          <p:nvPr/>
        </p:nvCxnSpPr>
        <p:spPr>
          <a:xfrm flipH="1">
            <a:off x="7233975" y="1672050"/>
            <a:ext cx="274200" cy="307800"/>
          </a:xfrm>
          <a:prstGeom prst="straightConnector1">
            <a:avLst/>
          </a:prstGeom>
          <a:noFill/>
          <a:ln cap="flat" cmpd="sng" w="19050">
            <a:solidFill>
              <a:srgbClr val="FFFFFF"/>
            </a:solidFill>
            <a:prstDash val="solid"/>
            <a:round/>
            <a:headEnd len="med" w="med" type="none"/>
            <a:tailEnd len="med" w="med" type="triangle"/>
          </a:ln>
        </p:spPr>
      </p:cxnSp>
      <p:cxnSp>
        <p:nvCxnSpPr>
          <p:cNvPr id="2469" name="Google Shape;2469;p116"/>
          <p:cNvCxnSpPr/>
          <p:nvPr/>
        </p:nvCxnSpPr>
        <p:spPr>
          <a:xfrm flipH="1">
            <a:off x="6048475" y="2433225"/>
            <a:ext cx="362700" cy="73800"/>
          </a:xfrm>
          <a:prstGeom prst="straightConnector1">
            <a:avLst/>
          </a:prstGeom>
          <a:noFill/>
          <a:ln cap="flat" cmpd="sng" w="19050">
            <a:solidFill>
              <a:srgbClr val="FFFFFF"/>
            </a:solidFill>
            <a:prstDash val="solid"/>
            <a:round/>
            <a:headEnd len="med" w="med" type="none"/>
            <a:tailEnd len="med" w="med" type="triangle"/>
          </a:ln>
        </p:spPr>
      </p:cxnSp>
      <p:cxnSp>
        <p:nvCxnSpPr>
          <p:cNvPr id="2470" name="Google Shape;2470;p116"/>
          <p:cNvCxnSpPr/>
          <p:nvPr/>
        </p:nvCxnSpPr>
        <p:spPr>
          <a:xfrm>
            <a:off x="423850" y="3279625"/>
            <a:ext cx="292500" cy="158100"/>
          </a:xfrm>
          <a:prstGeom prst="straightConnector1">
            <a:avLst/>
          </a:prstGeom>
          <a:noFill/>
          <a:ln cap="flat" cmpd="sng" w="19050">
            <a:solidFill>
              <a:srgbClr val="FFFFFF"/>
            </a:solidFill>
            <a:prstDash val="solid"/>
            <a:round/>
            <a:headEnd len="med" w="med" type="none"/>
            <a:tailEnd len="med" w="med" type="triangle"/>
          </a:ln>
        </p:spPr>
      </p:cxnSp>
      <p:cxnSp>
        <p:nvCxnSpPr>
          <p:cNvPr id="2471" name="Google Shape;2471;p116"/>
          <p:cNvCxnSpPr/>
          <p:nvPr/>
        </p:nvCxnSpPr>
        <p:spPr>
          <a:xfrm flipH="1">
            <a:off x="7698475" y="362400"/>
            <a:ext cx="128700" cy="375000"/>
          </a:xfrm>
          <a:prstGeom prst="straightConnector1">
            <a:avLst/>
          </a:prstGeom>
          <a:noFill/>
          <a:ln cap="flat" cmpd="sng" w="19050">
            <a:solidFill>
              <a:srgbClr val="FFFFFF"/>
            </a:solidFill>
            <a:prstDash val="solid"/>
            <a:round/>
            <a:headEnd len="med" w="med" type="none"/>
            <a:tailEnd len="med" w="med" type="triangle"/>
          </a:ln>
        </p:spPr>
      </p:cxnSp>
      <p:cxnSp>
        <p:nvCxnSpPr>
          <p:cNvPr id="2472" name="Google Shape;2472;p116"/>
          <p:cNvCxnSpPr/>
          <p:nvPr/>
        </p:nvCxnSpPr>
        <p:spPr>
          <a:xfrm flipH="1">
            <a:off x="5325425" y="71400"/>
            <a:ext cx="274200" cy="291000"/>
          </a:xfrm>
          <a:prstGeom prst="straightConnector1">
            <a:avLst/>
          </a:prstGeom>
          <a:noFill/>
          <a:ln cap="flat" cmpd="sng" w="19050">
            <a:solidFill>
              <a:srgbClr val="FFFFFF"/>
            </a:solidFill>
            <a:prstDash val="solid"/>
            <a:round/>
            <a:headEnd len="med" w="med" type="none"/>
            <a:tailEnd len="med" w="med" type="triangle"/>
          </a:ln>
        </p:spPr>
      </p:cxnSp>
      <p:cxnSp>
        <p:nvCxnSpPr>
          <p:cNvPr id="2473" name="Google Shape;2473;p116"/>
          <p:cNvCxnSpPr/>
          <p:nvPr/>
        </p:nvCxnSpPr>
        <p:spPr>
          <a:xfrm flipH="1">
            <a:off x="8890575" y="463150"/>
            <a:ext cx="50400" cy="369300"/>
          </a:xfrm>
          <a:prstGeom prst="straightConnector1">
            <a:avLst/>
          </a:prstGeom>
          <a:noFill/>
          <a:ln cap="flat" cmpd="sng" w="19050">
            <a:solidFill>
              <a:srgbClr val="FFFFFF"/>
            </a:solidFill>
            <a:prstDash val="solid"/>
            <a:round/>
            <a:headEnd len="med" w="med" type="none"/>
            <a:tailEnd len="med" w="med" type="triangle"/>
          </a:ln>
        </p:spPr>
      </p:cxnSp>
      <p:cxnSp>
        <p:nvCxnSpPr>
          <p:cNvPr id="2474" name="Google Shape;2474;p116"/>
          <p:cNvCxnSpPr/>
          <p:nvPr/>
        </p:nvCxnSpPr>
        <p:spPr>
          <a:xfrm>
            <a:off x="8817825" y="955850"/>
            <a:ext cx="7800" cy="386100"/>
          </a:xfrm>
          <a:prstGeom prst="straightConnector1">
            <a:avLst/>
          </a:prstGeom>
          <a:noFill/>
          <a:ln cap="flat" cmpd="sng" w="19050">
            <a:solidFill>
              <a:srgbClr val="FFFFFF"/>
            </a:solidFill>
            <a:prstDash val="solid"/>
            <a:round/>
            <a:headEnd len="med" w="med" type="none"/>
            <a:tailEnd len="med" w="med" type="triangle"/>
          </a:ln>
        </p:spPr>
      </p:cxnSp>
      <p:cxnSp>
        <p:nvCxnSpPr>
          <p:cNvPr id="2475" name="Google Shape;2475;p116"/>
          <p:cNvCxnSpPr/>
          <p:nvPr/>
        </p:nvCxnSpPr>
        <p:spPr>
          <a:xfrm flipH="1">
            <a:off x="8537925" y="1761600"/>
            <a:ext cx="100800" cy="347100"/>
          </a:xfrm>
          <a:prstGeom prst="straightConnector1">
            <a:avLst/>
          </a:prstGeom>
          <a:noFill/>
          <a:ln cap="flat" cmpd="sng" w="19050">
            <a:solidFill>
              <a:srgbClr val="FFFFFF"/>
            </a:solidFill>
            <a:prstDash val="solid"/>
            <a:round/>
            <a:headEnd len="med" w="med" type="none"/>
            <a:tailEnd len="med" w="med" type="triangle"/>
          </a:ln>
        </p:spPr>
      </p:cxnSp>
      <p:cxnSp>
        <p:nvCxnSpPr>
          <p:cNvPr id="2476" name="Google Shape;2476;p116"/>
          <p:cNvCxnSpPr/>
          <p:nvPr/>
        </p:nvCxnSpPr>
        <p:spPr>
          <a:xfrm rot="10800000">
            <a:off x="7354125" y="3486900"/>
            <a:ext cx="33900" cy="278400"/>
          </a:xfrm>
          <a:prstGeom prst="straightConnector1">
            <a:avLst/>
          </a:prstGeom>
          <a:noFill/>
          <a:ln cap="flat" cmpd="sng" w="19050">
            <a:solidFill>
              <a:srgbClr val="FFFFFF"/>
            </a:solidFill>
            <a:prstDash val="solid"/>
            <a:round/>
            <a:headEnd len="med" w="med" type="none"/>
            <a:tailEnd len="med" w="med" type="triangle"/>
          </a:ln>
        </p:spPr>
      </p:cxnSp>
      <p:cxnSp>
        <p:nvCxnSpPr>
          <p:cNvPr id="2477" name="Google Shape;2477;p116"/>
          <p:cNvCxnSpPr/>
          <p:nvPr/>
        </p:nvCxnSpPr>
        <p:spPr>
          <a:xfrm rot="10800000">
            <a:off x="8579775" y="3134325"/>
            <a:ext cx="17100" cy="221100"/>
          </a:xfrm>
          <a:prstGeom prst="straightConnector1">
            <a:avLst/>
          </a:prstGeom>
          <a:noFill/>
          <a:ln cap="flat" cmpd="sng" w="19050">
            <a:solidFill>
              <a:srgbClr val="FFFFFF"/>
            </a:solidFill>
            <a:prstDash val="solid"/>
            <a:round/>
            <a:headEnd len="med" w="med" type="none"/>
            <a:tailEnd len="med" w="med" type="triangle"/>
          </a:ln>
        </p:spPr>
      </p:cxnSp>
      <p:sp>
        <p:nvSpPr>
          <p:cNvPr id="2478" name="Google Shape;2478;p116"/>
          <p:cNvSpPr txBox="1"/>
          <p:nvPr/>
        </p:nvSpPr>
        <p:spPr>
          <a:xfrm>
            <a:off x="3999900" y="1717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479" name="Google Shape;2479;p116"/>
          <p:cNvSpPr txBox="1"/>
          <p:nvPr/>
        </p:nvSpPr>
        <p:spPr>
          <a:xfrm>
            <a:off x="4592200" y="249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480" name="Google Shape;2480;p116"/>
          <p:cNvSpPr txBox="1"/>
          <p:nvPr/>
        </p:nvSpPr>
        <p:spPr>
          <a:xfrm>
            <a:off x="500430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481" name="Google Shape;2481;p116"/>
          <p:cNvSpPr txBox="1"/>
          <p:nvPr/>
        </p:nvSpPr>
        <p:spPr>
          <a:xfrm>
            <a:off x="6071100" y="1385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482" name="Google Shape;2482;p116"/>
          <p:cNvSpPr txBox="1"/>
          <p:nvPr/>
        </p:nvSpPr>
        <p:spPr>
          <a:xfrm>
            <a:off x="5835975" y="22024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87</a:t>
            </a:r>
            <a:endParaRPr b="1" sz="1200">
              <a:solidFill>
                <a:srgbClr val="A64D79"/>
              </a:solidFill>
            </a:endParaRPr>
          </a:p>
        </p:txBody>
      </p:sp>
      <p:sp>
        <p:nvSpPr>
          <p:cNvPr id="2483" name="Google Shape;2483;p116"/>
          <p:cNvSpPr txBox="1"/>
          <p:nvPr/>
        </p:nvSpPr>
        <p:spPr>
          <a:xfrm>
            <a:off x="2915800" y="2876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sp>
        <p:nvSpPr>
          <p:cNvPr id="2484" name="Google Shape;2484;p116"/>
          <p:cNvSpPr txBox="1"/>
          <p:nvPr/>
        </p:nvSpPr>
        <p:spPr>
          <a:xfrm>
            <a:off x="1287025" y="2100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64D79"/>
                </a:solidFill>
              </a:rPr>
              <a:t>88</a:t>
            </a:r>
            <a:endParaRPr b="1" sz="1200">
              <a:solidFill>
                <a:srgbClr val="A64D79"/>
              </a:solidFill>
            </a:endParaRPr>
          </a:p>
        </p:txBody>
      </p:sp>
      <p:sp>
        <p:nvSpPr>
          <p:cNvPr id="2485" name="Google Shape;2485;p116"/>
          <p:cNvSpPr txBox="1"/>
          <p:nvPr/>
        </p:nvSpPr>
        <p:spPr>
          <a:xfrm>
            <a:off x="2704500" y="8793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83</a:t>
            </a:r>
            <a:endParaRPr b="1" sz="1200">
              <a:solidFill>
                <a:srgbClr val="CC0000"/>
              </a:solidFill>
            </a:endParaRPr>
          </a:p>
        </p:txBody>
      </p:sp>
      <p:sp>
        <p:nvSpPr>
          <p:cNvPr id="2486" name="Google Shape;2486;p116"/>
          <p:cNvSpPr txBox="1"/>
          <p:nvPr/>
        </p:nvSpPr>
        <p:spPr>
          <a:xfrm>
            <a:off x="1028100" y="10317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81</a:t>
            </a:r>
            <a:endParaRPr b="1" sz="1200">
              <a:solidFill>
                <a:srgbClr val="CC0000"/>
              </a:solidFill>
            </a:endParaRPr>
          </a:p>
        </p:txBody>
      </p:sp>
      <p:sp>
        <p:nvSpPr>
          <p:cNvPr id="2487" name="Google Shape;2487;p116"/>
          <p:cNvSpPr txBox="1"/>
          <p:nvPr/>
        </p:nvSpPr>
        <p:spPr>
          <a:xfrm>
            <a:off x="4121775" y="260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78</a:t>
            </a:r>
            <a:endParaRPr b="1" sz="1200">
              <a:solidFill>
                <a:srgbClr val="CC4125"/>
              </a:solidFill>
            </a:endParaRPr>
          </a:p>
        </p:txBody>
      </p:sp>
      <p:sp>
        <p:nvSpPr>
          <p:cNvPr id="2488" name="Google Shape;2488;p116"/>
          <p:cNvSpPr txBox="1"/>
          <p:nvPr/>
        </p:nvSpPr>
        <p:spPr>
          <a:xfrm>
            <a:off x="5188575" y="-441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4125"/>
                </a:solidFill>
              </a:rPr>
              <a:t>80</a:t>
            </a:r>
            <a:endParaRPr b="1" sz="1200">
              <a:solidFill>
                <a:srgbClr val="CC4125"/>
              </a:solidFill>
            </a:endParaRPr>
          </a:p>
        </p:txBody>
      </p:sp>
      <p:sp>
        <p:nvSpPr>
          <p:cNvPr id="2489" name="Google Shape;2489;p116"/>
          <p:cNvSpPr txBox="1"/>
          <p:nvPr/>
        </p:nvSpPr>
        <p:spPr>
          <a:xfrm>
            <a:off x="7407475" y="3251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82</a:t>
            </a:r>
            <a:endParaRPr b="1" sz="1200">
              <a:solidFill>
                <a:srgbClr val="CC0000"/>
              </a:solidFill>
            </a:endParaRPr>
          </a:p>
        </p:txBody>
      </p:sp>
      <p:sp>
        <p:nvSpPr>
          <p:cNvPr id="2490" name="Google Shape;2490;p116"/>
          <p:cNvSpPr txBox="1"/>
          <p:nvPr/>
        </p:nvSpPr>
        <p:spPr>
          <a:xfrm>
            <a:off x="7061700" y="16136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84</a:t>
            </a:r>
            <a:endParaRPr b="1" sz="1200">
              <a:solidFill>
                <a:srgbClr val="CC0000"/>
              </a:solidFill>
            </a:endParaRPr>
          </a:p>
        </p:txBody>
      </p:sp>
      <p:sp>
        <p:nvSpPr>
          <p:cNvPr id="2491" name="Google Shape;2491;p116"/>
          <p:cNvSpPr txBox="1"/>
          <p:nvPr/>
        </p:nvSpPr>
        <p:spPr>
          <a:xfrm>
            <a:off x="8509500" y="9278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85</a:t>
            </a:r>
            <a:endParaRPr b="1" sz="1200">
              <a:solidFill>
                <a:srgbClr val="CC0000"/>
              </a:solidFill>
            </a:endParaRPr>
          </a:p>
        </p:txBody>
      </p:sp>
      <p:sp>
        <p:nvSpPr>
          <p:cNvPr id="2492" name="Google Shape;2492;p116"/>
          <p:cNvSpPr txBox="1"/>
          <p:nvPr/>
        </p:nvSpPr>
        <p:spPr>
          <a:xfrm>
            <a:off x="8219025" y="1750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493" name="Google Shape;2493;p116"/>
          <p:cNvSpPr txBox="1"/>
          <p:nvPr/>
        </p:nvSpPr>
        <p:spPr>
          <a:xfrm>
            <a:off x="8219025" y="3045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494" name="Google Shape;2494;p116"/>
          <p:cNvSpPr txBox="1"/>
          <p:nvPr/>
        </p:nvSpPr>
        <p:spPr>
          <a:xfrm>
            <a:off x="6999825" y="34269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90</a:t>
            </a:r>
            <a:endParaRPr b="1" sz="1200">
              <a:solidFill>
                <a:srgbClr val="C15CC1"/>
              </a:solidFill>
            </a:endParaRPr>
          </a:p>
        </p:txBody>
      </p:sp>
      <p:sp>
        <p:nvSpPr>
          <p:cNvPr id="2495" name="Google Shape;2495;p116"/>
          <p:cNvSpPr txBox="1"/>
          <p:nvPr/>
        </p:nvSpPr>
        <p:spPr>
          <a:xfrm>
            <a:off x="3754000" y="4857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93</a:t>
            </a:r>
            <a:endParaRPr b="1" sz="1200">
              <a:solidFill>
                <a:srgbClr val="C15CC1"/>
              </a:solidFill>
            </a:endParaRPr>
          </a:p>
        </p:txBody>
      </p:sp>
      <p:sp>
        <p:nvSpPr>
          <p:cNvPr id="2496" name="Google Shape;2496;p116"/>
          <p:cNvSpPr txBox="1"/>
          <p:nvPr/>
        </p:nvSpPr>
        <p:spPr>
          <a:xfrm>
            <a:off x="1239400" y="47053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15CC1"/>
                </a:solidFill>
              </a:rPr>
              <a:t>92</a:t>
            </a:r>
            <a:endParaRPr b="1" sz="1200">
              <a:solidFill>
                <a:srgbClr val="C15CC1"/>
              </a:solidFill>
            </a:endParaRPr>
          </a:p>
        </p:txBody>
      </p:sp>
      <p:cxnSp>
        <p:nvCxnSpPr>
          <p:cNvPr id="2497" name="Google Shape;2497;p116"/>
          <p:cNvCxnSpPr/>
          <p:nvPr/>
        </p:nvCxnSpPr>
        <p:spPr>
          <a:xfrm>
            <a:off x="1239700" y="4739125"/>
            <a:ext cx="81000" cy="276600"/>
          </a:xfrm>
          <a:prstGeom prst="straightConnector1">
            <a:avLst/>
          </a:prstGeom>
          <a:noFill/>
          <a:ln cap="flat" cmpd="sng" w="19050">
            <a:solidFill>
              <a:srgbClr val="FFFFFF"/>
            </a:solidFill>
            <a:prstDash val="solid"/>
            <a:round/>
            <a:headEnd len="med" w="med" type="none"/>
            <a:tailEnd len="med" w="med" type="triangle"/>
          </a:ln>
        </p:spPr>
      </p:cxnSp>
      <p:sp>
        <p:nvSpPr>
          <p:cNvPr id="2498" name="Google Shape;2498;p116"/>
          <p:cNvSpPr/>
          <p:nvPr/>
        </p:nvSpPr>
        <p:spPr>
          <a:xfrm>
            <a:off x="2829200" y="1772800"/>
            <a:ext cx="6257275" cy="1025900"/>
          </a:xfrm>
          <a:custGeom>
            <a:rect b="b" l="l" r="r" t="t"/>
            <a:pathLst>
              <a:path extrusionOk="0" h="41036" w="250291">
                <a:moveTo>
                  <a:pt x="250291" y="39850"/>
                </a:moveTo>
                <a:cubicBezTo>
                  <a:pt x="243276" y="40037"/>
                  <a:pt x="224247" y="41342"/>
                  <a:pt x="208203" y="40969"/>
                </a:cubicBezTo>
                <a:cubicBezTo>
                  <a:pt x="192159" y="40596"/>
                  <a:pt x="169398" y="40036"/>
                  <a:pt x="154025" y="37611"/>
                </a:cubicBezTo>
                <a:cubicBezTo>
                  <a:pt x="138652" y="35186"/>
                  <a:pt x="126713" y="28357"/>
                  <a:pt x="115967" y="26417"/>
                </a:cubicBezTo>
                <a:cubicBezTo>
                  <a:pt x="105221" y="24477"/>
                  <a:pt x="99923" y="27163"/>
                  <a:pt x="89550" y="25969"/>
                </a:cubicBezTo>
                <a:cubicBezTo>
                  <a:pt x="79177" y="24775"/>
                  <a:pt x="63879" y="22611"/>
                  <a:pt x="53730" y="19253"/>
                </a:cubicBezTo>
                <a:cubicBezTo>
                  <a:pt x="43581" y="15895"/>
                  <a:pt x="37611" y="9030"/>
                  <a:pt x="28656" y="5821"/>
                </a:cubicBezTo>
                <a:cubicBezTo>
                  <a:pt x="19701" y="2612"/>
                  <a:pt x="4776" y="970"/>
                  <a:pt x="0" y="0"/>
                </a:cubicBezTo>
              </a:path>
            </a:pathLst>
          </a:custGeom>
          <a:noFill/>
          <a:ln cap="flat" cmpd="sng" w="76200">
            <a:solidFill>
              <a:srgbClr val="3D85C6"/>
            </a:solidFill>
            <a:prstDash val="solid"/>
            <a:round/>
            <a:headEnd len="med" w="med" type="none"/>
            <a:tailEnd len="med" w="med" type="none"/>
          </a:ln>
        </p:spPr>
      </p:sp>
      <p:sp>
        <p:nvSpPr>
          <p:cNvPr id="2499" name="Google Shape;2499;p116"/>
          <p:cNvSpPr txBox="1"/>
          <p:nvPr/>
        </p:nvSpPr>
        <p:spPr>
          <a:xfrm>
            <a:off x="1526600" y="1641200"/>
            <a:ext cx="475800" cy="6465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3F3F3"/>
                </a:solidFill>
              </a:rPr>
              <a:t>L</a:t>
            </a:r>
            <a:endParaRPr b="1" sz="3000">
              <a:solidFill>
                <a:srgbClr val="F3F3F3"/>
              </a:solidFill>
            </a:endParaRPr>
          </a:p>
        </p:txBody>
      </p:sp>
      <p:sp>
        <p:nvSpPr>
          <p:cNvPr id="2500" name="Google Shape;2500;p116"/>
          <p:cNvSpPr txBox="1"/>
          <p:nvPr/>
        </p:nvSpPr>
        <p:spPr>
          <a:xfrm>
            <a:off x="8219025" y="3198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75</a:t>
            </a:r>
            <a:endParaRPr b="1" sz="1200">
              <a:solidFill>
                <a:srgbClr val="38761D"/>
              </a:solidFill>
            </a:endParaRPr>
          </a:p>
        </p:txBody>
      </p:sp>
      <p:sp>
        <p:nvSpPr>
          <p:cNvPr id="2501" name="Google Shape;2501;p116"/>
          <p:cNvSpPr txBox="1"/>
          <p:nvPr/>
        </p:nvSpPr>
        <p:spPr>
          <a:xfrm>
            <a:off x="6999825" y="35798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502" name="Google Shape;2502;p116"/>
          <p:cNvSpPr txBox="1"/>
          <p:nvPr/>
        </p:nvSpPr>
        <p:spPr>
          <a:xfrm>
            <a:off x="4616850" y="27192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503" name="Google Shape;2503;p116"/>
          <p:cNvSpPr txBox="1"/>
          <p:nvPr/>
        </p:nvSpPr>
        <p:spPr>
          <a:xfrm>
            <a:off x="5835975" y="23871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504" name="Google Shape;2504;p116"/>
          <p:cNvSpPr txBox="1"/>
          <p:nvPr/>
        </p:nvSpPr>
        <p:spPr>
          <a:xfrm>
            <a:off x="4997775" y="21585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505" name="Google Shape;2505;p116"/>
          <p:cNvSpPr txBox="1"/>
          <p:nvPr/>
        </p:nvSpPr>
        <p:spPr>
          <a:xfrm>
            <a:off x="7076025" y="18560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72</a:t>
            </a:r>
            <a:endParaRPr b="1" sz="1200">
              <a:solidFill>
                <a:srgbClr val="93C47D"/>
              </a:solidFill>
            </a:endParaRPr>
          </a:p>
        </p:txBody>
      </p:sp>
      <p:sp>
        <p:nvSpPr>
          <p:cNvPr id="2506" name="Google Shape;2506;p116"/>
          <p:cNvSpPr txBox="1"/>
          <p:nvPr/>
        </p:nvSpPr>
        <p:spPr>
          <a:xfrm>
            <a:off x="6103425" y="1610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71</a:t>
            </a:r>
            <a:endParaRPr b="1" sz="1200">
              <a:solidFill>
                <a:srgbClr val="93C47D"/>
              </a:solidFill>
            </a:endParaRPr>
          </a:p>
        </p:txBody>
      </p:sp>
      <p:sp>
        <p:nvSpPr>
          <p:cNvPr id="2507" name="Google Shape;2507;p116"/>
          <p:cNvSpPr txBox="1"/>
          <p:nvPr/>
        </p:nvSpPr>
        <p:spPr>
          <a:xfrm>
            <a:off x="8206950" y="1918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508" name="Google Shape;2508;p116"/>
          <p:cNvSpPr txBox="1"/>
          <p:nvPr/>
        </p:nvSpPr>
        <p:spPr>
          <a:xfrm>
            <a:off x="8509500" y="111797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93C47D"/>
                </a:solidFill>
              </a:rPr>
              <a:t>70</a:t>
            </a:r>
            <a:endParaRPr b="1" sz="1200">
              <a:solidFill>
                <a:srgbClr val="93C47D"/>
              </a:solidFill>
            </a:endParaRPr>
          </a:p>
        </p:txBody>
      </p:sp>
      <p:sp>
        <p:nvSpPr>
          <p:cNvPr id="2509" name="Google Shape;2509;p116"/>
          <p:cNvSpPr txBox="1"/>
          <p:nvPr/>
        </p:nvSpPr>
        <p:spPr>
          <a:xfrm>
            <a:off x="85857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65</a:t>
            </a:r>
            <a:endParaRPr b="1" sz="1200">
              <a:solidFill>
                <a:srgbClr val="A2C4C9"/>
              </a:solidFill>
            </a:endParaRPr>
          </a:p>
        </p:txBody>
      </p:sp>
      <p:sp>
        <p:nvSpPr>
          <p:cNvPr id="2510" name="Google Shape;2510;p116"/>
          <p:cNvSpPr txBox="1"/>
          <p:nvPr/>
        </p:nvSpPr>
        <p:spPr>
          <a:xfrm>
            <a:off x="8585700" y="394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CC0000"/>
                </a:solidFill>
              </a:rPr>
              <a:t>86</a:t>
            </a:r>
            <a:endParaRPr b="1" sz="1200">
              <a:solidFill>
                <a:srgbClr val="CC0000"/>
              </a:solidFill>
            </a:endParaRPr>
          </a:p>
        </p:txBody>
      </p:sp>
      <p:sp>
        <p:nvSpPr>
          <p:cNvPr id="2511" name="Google Shape;2511;p116"/>
          <p:cNvSpPr txBox="1"/>
          <p:nvPr/>
        </p:nvSpPr>
        <p:spPr>
          <a:xfrm>
            <a:off x="7366500" y="4855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61</a:t>
            </a:r>
            <a:endParaRPr b="1" sz="1200">
              <a:solidFill>
                <a:srgbClr val="A4C2F4"/>
              </a:solidFill>
            </a:endParaRPr>
          </a:p>
        </p:txBody>
      </p:sp>
      <p:sp>
        <p:nvSpPr>
          <p:cNvPr id="2512" name="Google Shape;2512;p116"/>
          <p:cNvSpPr txBox="1"/>
          <p:nvPr/>
        </p:nvSpPr>
        <p:spPr>
          <a:xfrm>
            <a:off x="5232900" y="2569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513" name="Google Shape;2513;p116"/>
          <p:cNvSpPr txBox="1"/>
          <p:nvPr/>
        </p:nvSpPr>
        <p:spPr>
          <a:xfrm>
            <a:off x="4166100" y="561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60</a:t>
            </a:r>
            <a:endParaRPr b="1" sz="1200">
              <a:solidFill>
                <a:srgbClr val="A4C2F4"/>
              </a:solidFill>
            </a:endParaRPr>
          </a:p>
        </p:txBody>
      </p:sp>
      <p:sp>
        <p:nvSpPr>
          <p:cNvPr id="2514" name="Google Shape;2514;p116"/>
          <p:cNvSpPr txBox="1"/>
          <p:nvPr/>
        </p:nvSpPr>
        <p:spPr>
          <a:xfrm>
            <a:off x="4007250" y="2033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8761D"/>
                </a:solidFill>
              </a:rPr>
              <a:t>74</a:t>
            </a:r>
            <a:endParaRPr b="1" sz="1200">
              <a:solidFill>
                <a:srgbClr val="38761D"/>
              </a:solidFill>
            </a:endParaRPr>
          </a:p>
        </p:txBody>
      </p:sp>
      <p:sp>
        <p:nvSpPr>
          <p:cNvPr id="2515" name="Google Shape;2515;p116"/>
          <p:cNvSpPr txBox="1"/>
          <p:nvPr/>
        </p:nvSpPr>
        <p:spPr>
          <a:xfrm>
            <a:off x="2719350" y="11414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516" name="Google Shape;2516;p116"/>
          <p:cNvSpPr txBox="1"/>
          <p:nvPr/>
        </p:nvSpPr>
        <p:spPr>
          <a:xfrm>
            <a:off x="1028100" y="1265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59</a:t>
            </a:r>
            <a:endParaRPr b="1" sz="1200">
              <a:solidFill>
                <a:srgbClr val="A4C2F4"/>
              </a:solidFill>
            </a:endParaRPr>
          </a:p>
        </p:txBody>
      </p:sp>
      <p:sp>
        <p:nvSpPr>
          <p:cNvPr id="2517" name="Google Shape;2517;p116"/>
          <p:cNvSpPr txBox="1"/>
          <p:nvPr/>
        </p:nvSpPr>
        <p:spPr>
          <a:xfrm>
            <a:off x="1332900" y="240875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4C2F4"/>
                </a:solidFill>
              </a:rPr>
              <a:t>58</a:t>
            </a:r>
            <a:endParaRPr b="1" sz="1200">
              <a:solidFill>
                <a:srgbClr val="A4C2F4"/>
              </a:solidFill>
            </a:endParaRPr>
          </a:p>
        </p:txBody>
      </p:sp>
      <p:sp>
        <p:nvSpPr>
          <p:cNvPr id="2518" name="Google Shape;2518;p116"/>
          <p:cNvSpPr txBox="1"/>
          <p:nvPr/>
        </p:nvSpPr>
        <p:spPr>
          <a:xfrm>
            <a:off x="1246700" y="4850400"/>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3C78D8"/>
                </a:solidFill>
              </a:rPr>
              <a:t>56</a:t>
            </a:r>
            <a:endParaRPr b="1" sz="1200">
              <a:solidFill>
                <a:srgbClr val="3C78D8"/>
              </a:solidFill>
            </a:endParaRPr>
          </a:p>
        </p:txBody>
      </p:sp>
      <p:sp>
        <p:nvSpPr>
          <p:cNvPr id="2519" name="Google Shape;2519;p116"/>
          <p:cNvSpPr txBox="1"/>
          <p:nvPr/>
        </p:nvSpPr>
        <p:spPr>
          <a:xfrm>
            <a:off x="2931350" y="3021625"/>
            <a:ext cx="419700" cy="369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A2C4C9"/>
                </a:solidFill>
              </a:rPr>
              <a:t>66</a:t>
            </a:r>
            <a:endParaRPr b="1" sz="1200">
              <a:solidFill>
                <a:srgbClr val="A2C4C9"/>
              </a:solidFill>
            </a:endParaRPr>
          </a:p>
        </p:txBody>
      </p:sp>
      <p:sp>
        <p:nvSpPr>
          <p:cNvPr id="2520" name="Google Shape;2520;p116"/>
          <p:cNvSpPr/>
          <p:nvPr/>
        </p:nvSpPr>
        <p:spPr>
          <a:xfrm>
            <a:off x="1553125" y="2235467"/>
            <a:ext cx="220550" cy="2934600"/>
          </a:xfrm>
          <a:custGeom>
            <a:rect b="b" l="l" r="r" t="t"/>
            <a:pathLst>
              <a:path extrusionOk="0" h="117384" w="8822">
                <a:moveTo>
                  <a:pt x="8507" y="1194"/>
                </a:moveTo>
                <a:cubicBezTo>
                  <a:pt x="8507" y="1679"/>
                  <a:pt x="8507" y="0"/>
                  <a:pt x="8507" y="4104"/>
                </a:cubicBezTo>
                <a:cubicBezTo>
                  <a:pt x="8507" y="8208"/>
                  <a:pt x="8507" y="17611"/>
                  <a:pt x="8507" y="25820"/>
                </a:cubicBezTo>
                <a:cubicBezTo>
                  <a:pt x="8507" y="34029"/>
                  <a:pt x="9179" y="43544"/>
                  <a:pt x="8507" y="53357"/>
                </a:cubicBezTo>
                <a:cubicBezTo>
                  <a:pt x="7835" y="63170"/>
                  <a:pt x="5895" y="74028"/>
                  <a:pt x="4477" y="84699"/>
                </a:cubicBezTo>
                <a:cubicBezTo>
                  <a:pt x="3059" y="95370"/>
                  <a:pt x="746" y="111937"/>
                  <a:pt x="0" y="117384"/>
                </a:cubicBezTo>
              </a:path>
            </a:pathLst>
          </a:custGeom>
          <a:noFill/>
          <a:ln cap="flat" cmpd="sng" w="38100">
            <a:solidFill>
              <a:srgbClr val="000000"/>
            </a:solidFill>
            <a:prstDash val="dash"/>
            <a:round/>
            <a:headEnd len="med" w="med" type="none"/>
            <a:tailEnd len="med" w="med" type="none"/>
          </a:ln>
          <a:effectLst>
            <a:outerShdw blurRad="57150" rotWithShape="0" algn="bl" dir="5400000" dist="19050">
              <a:srgbClr val="FFFFFF"/>
            </a:outerShdw>
          </a:effectLst>
        </p:spPr>
      </p:sp>
      <p:sp>
        <p:nvSpPr>
          <p:cNvPr id="2521" name="Google Shape;2521;p116"/>
          <p:cNvSpPr txBox="1"/>
          <p:nvPr/>
        </p:nvSpPr>
        <p:spPr>
          <a:xfrm>
            <a:off x="6931700" y="70075"/>
            <a:ext cx="2184300" cy="2868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000"/>
              <a:t>GOES-16 Ch. 2 (Red Vis) 20:56 Z</a:t>
            </a:r>
            <a:endParaRPr sz="1000"/>
          </a:p>
        </p:txBody>
      </p:sp>
      <p:sp>
        <p:nvSpPr>
          <p:cNvPr id="2522" name="Google Shape;2522;p116"/>
          <p:cNvSpPr/>
          <p:nvPr/>
        </p:nvSpPr>
        <p:spPr>
          <a:xfrm>
            <a:off x="4961600" y="2701875"/>
            <a:ext cx="1642825" cy="2277925"/>
          </a:xfrm>
          <a:custGeom>
            <a:rect b="b" l="l" r="r" t="t"/>
            <a:pathLst>
              <a:path extrusionOk="0" h="91117" w="65713">
                <a:moveTo>
                  <a:pt x="64923" y="91117"/>
                </a:moveTo>
                <a:cubicBezTo>
                  <a:pt x="64923" y="88692"/>
                  <a:pt x="64848" y="81863"/>
                  <a:pt x="64923" y="76565"/>
                </a:cubicBezTo>
                <a:cubicBezTo>
                  <a:pt x="64998" y="71267"/>
                  <a:pt x="66304" y="65148"/>
                  <a:pt x="65371" y="59327"/>
                </a:cubicBezTo>
                <a:cubicBezTo>
                  <a:pt x="64438" y="53506"/>
                  <a:pt x="62349" y="47201"/>
                  <a:pt x="59327" y="41641"/>
                </a:cubicBezTo>
                <a:cubicBezTo>
                  <a:pt x="56305" y="36081"/>
                  <a:pt x="53058" y="31342"/>
                  <a:pt x="47237" y="25969"/>
                </a:cubicBezTo>
                <a:cubicBezTo>
                  <a:pt x="41416" y="20596"/>
                  <a:pt x="30782" y="13358"/>
                  <a:pt x="24402" y="9403"/>
                </a:cubicBezTo>
                <a:cubicBezTo>
                  <a:pt x="18022" y="5448"/>
                  <a:pt x="13022" y="3806"/>
                  <a:pt x="8955" y="2239"/>
                </a:cubicBezTo>
                <a:cubicBezTo>
                  <a:pt x="4888" y="672"/>
                  <a:pt x="1493" y="373"/>
                  <a:pt x="0" y="0"/>
                </a:cubicBezTo>
              </a:path>
            </a:pathLst>
          </a:custGeom>
          <a:noFill/>
          <a:ln cap="flat" cmpd="sng" w="28575">
            <a:solidFill>
              <a:srgbClr val="6D9EEB"/>
            </a:solidFill>
            <a:prstDash val="solid"/>
            <a:round/>
            <a:headEnd len="med" w="med" type="none"/>
            <a:tailEnd len="med" w="med" type="triangle"/>
          </a:ln>
        </p:spPr>
      </p:sp>
      <p:sp>
        <p:nvSpPr>
          <p:cNvPr id="2523" name="Google Shape;2523;p116"/>
          <p:cNvSpPr/>
          <p:nvPr/>
        </p:nvSpPr>
        <p:spPr>
          <a:xfrm>
            <a:off x="5801125" y="2595525"/>
            <a:ext cx="1298950" cy="2373075"/>
          </a:xfrm>
          <a:custGeom>
            <a:rect b="b" l="l" r="r" t="t"/>
            <a:pathLst>
              <a:path extrusionOk="0" h="94923" w="51958">
                <a:moveTo>
                  <a:pt x="50820" y="94923"/>
                </a:moveTo>
                <a:cubicBezTo>
                  <a:pt x="51007" y="91938"/>
                  <a:pt x="51976" y="83170"/>
                  <a:pt x="51939" y="77013"/>
                </a:cubicBezTo>
                <a:cubicBezTo>
                  <a:pt x="51902" y="70857"/>
                  <a:pt x="51939" y="65036"/>
                  <a:pt x="50596" y="57984"/>
                </a:cubicBezTo>
                <a:cubicBezTo>
                  <a:pt x="49253" y="50932"/>
                  <a:pt x="48021" y="41940"/>
                  <a:pt x="43879" y="34701"/>
                </a:cubicBezTo>
                <a:cubicBezTo>
                  <a:pt x="39737" y="27462"/>
                  <a:pt x="31156" y="19552"/>
                  <a:pt x="25746" y="14552"/>
                </a:cubicBezTo>
                <a:cubicBezTo>
                  <a:pt x="20336" y="9552"/>
                  <a:pt x="15709" y="7127"/>
                  <a:pt x="11418" y="4702"/>
                </a:cubicBezTo>
                <a:cubicBezTo>
                  <a:pt x="7127" y="2277"/>
                  <a:pt x="1903" y="784"/>
                  <a:pt x="0" y="0"/>
                </a:cubicBezTo>
              </a:path>
            </a:pathLst>
          </a:custGeom>
          <a:noFill/>
          <a:ln cap="flat" cmpd="sng" w="28575">
            <a:solidFill>
              <a:srgbClr val="6D9EEB"/>
            </a:solidFill>
            <a:prstDash val="solid"/>
            <a:round/>
            <a:headEnd len="med" w="med" type="none"/>
            <a:tailEnd len="med" w="med" type="triangle"/>
          </a:ln>
        </p:spPr>
      </p:sp>
      <p:sp>
        <p:nvSpPr>
          <p:cNvPr id="2524" name="Google Shape;2524;p116"/>
          <p:cNvSpPr/>
          <p:nvPr/>
        </p:nvSpPr>
        <p:spPr>
          <a:xfrm>
            <a:off x="3142625" y="2192575"/>
            <a:ext cx="2792825" cy="2753625"/>
          </a:xfrm>
          <a:custGeom>
            <a:rect b="b" l="l" r="r" t="t"/>
            <a:pathLst>
              <a:path extrusionOk="0" h="110145" w="111713">
                <a:moveTo>
                  <a:pt x="111713" y="110145"/>
                </a:moveTo>
                <a:cubicBezTo>
                  <a:pt x="111265" y="106526"/>
                  <a:pt x="111154" y="96266"/>
                  <a:pt x="109027" y="88430"/>
                </a:cubicBezTo>
                <a:cubicBezTo>
                  <a:pt x="106900" y="80595"/>
                  <a:pt x="104922" y="70669"/>
                  <a:pt x="98952" y="63132"/>
                </a:cubicBezTo>
                <a:cubicBezTo>
                  <a:pt x="92982" y="55595"/>
                  <a:pt x="82535" y="49065"/>
                  <a:pt x="73207" y="43207"/>
                </a:cubicBezTo>
                <a:cubicBezTo>
                  <a:pt x="63879" y="37349"/>
                  <a:pt x="52200" y="33245"/>
                  <a:pt x="42984" y="27984"/>
                </a:cubicBezTo>
                <a:cubicBezTo>
                  <a:pt x="33768" y="22723"/>
                  <a:pt x="25074" y="16305"/>
                  <a:pt x="17910" y="11641"/>
                </a:cubicBezTo>
                <a:cubicBezTo>
                  <a:pt x="10746" y="6977"/>
                  <a:pt x="2985" y="1940"/>
                  <a:pt x="0" y="0"/>
                </a:cubicBezTo>
              </a:path>
            </a:pathLst>
          </a:custGeom>
          <a:noFill/>
          <a:ln cap="flat" cmpd="sng" w="28575">
            <a:solidFill>
              <a:srgbClr val="6D9EEB"/>
            </a:solidFill>
            <a:prstDash val="solid"/>
            <a:round/>
            <a:headEnd len="med" w="med" type="none"/>
            <a:tailEnd len="med" w="med" type="triangle"/>
          </a:ln>
        </p:spPr>
      </p:sp>
      <p:pic>
        <p:nvPicPr>
          <p:cNvPr id="2525" name="Google Shape;2525;p116"/>
          <p:cNvPicPr preferRelativeResize="0"/>
          <p:nvPr/>
        </p:nvPicPr>
        <p:blipFill rotWithShape="1">
          <a:blip r:embed="rId5">
            <a:alphaModFix/>
          </a:blip>
          <a:srcRect b="45329" l="58995" r="546" t="3036"/>
          <a:stretch/>
        </p:blipFill>
        <p:spPr>
          <a:xfrm>
            <a:off x="508700" y="1612815"/>
            <a:ext cx="3703200" cy="3135495"/>
          </a:xfrm>
          <a:prstGeom prst="rect">
            <a:avLst/>
          </a:prstGeom>
          <a:noFill/>
          <a:ln cap="flat" cmpd="sng" w="9525">
            <a:solidFill>
              <a:srgbClr val="FFFFFF"/>
            </a:solidFill>
            <a:prstDash val="solid"/>
            <a:round/>
            <a:headEnd len="sm" w="sm" type="none"/>
            <a:tailEnd len="sm" w="sm" type="none"/>
          </a:ln>
        </p:spPr>
      </p:pic>
      <p:sp>
        <p:nvSpPr>
          <p:cNvPr id="2526" name="Google Shape;2526;p116"/>
          <p:cNvSpPr txBox="1"/>
          <p:nvPr/>
        </p:nvSpPr>
        <p:spPr>
          <a:xfrm>
            <a:off x="590025" y="1667850"/>
            <a:ext cx="150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12 Z LBF Obs.</a:t>
            </a:r>
            <a:endParaRPr>
              <a:solidFill>
                <a:srgbClr val="FFFFFF"/>
              </a:solidFill>
            </a:endParaRPr>
          </a:p>
        </p:txBody>
      </p:sp>
      <p:cxnSp>
        <p:nvCxnSpPr>
          <p:cNvPr id="2527" name="Google Shape;2527;p116"/>
          <p:cNvCxnSpPr/>
          <p:nvPr/>
        </p:nvCxnSpPr>
        <p:spPr>
          <a:xfrm rot="10800000">
            <a:off x="2174275" y="3043200"/>
            <a:ext cx="184800" cy="134400"/>
          </a:xfrm>
          <a:prstGeom prst="straightConnector1">
            <a:avLst/>
          </a:prstGeom>
          <a:noFill/>
          <a:ln cap="flat" cmpd="sng" w="9525">
            <a:solidFill>
              <a:srgbClr val="FFFFFF"/>
            </a:solidFill>
            <a:prstDash val="solid"/>
            <a:round/>
            <a:headEnd len="med" w="med" type="none"/>
            <a:tailEnd len="med" w="med" type="triangle"/>
          </a:ln>
        </p:spPr>
      </p:cxnSp>
      <p:cxnSp>
        <p:nvCxnSpPr>
          <p:cNvPr id="2528" name="Google Shape;2528;p116"/>
          <p:cNvCxnSpPr/>
          <p:nvPr/>
        </p:nvCxnSpPr>
        <p:spPr>
          <a:xfrm rot="10800000">
            <a:off x="2101675" y="2864100"/>
            <a:ext cx="257400" cy="313500"/>
          </a:xfrm>
          <a:prstGeom prst="straightConnector1">
            <a:avLst/>
          </a:prstGeom>
          <a:noFill/>
          <a:ln cap="flat" cmpd="sng" w="9525">
            <a:solidFill>
              <a:srgbClr val="6D9EEB"/>
            </a:solidFill>
            <a:prstDash val="solid"/>
            <a:round/>
            <a:headEnd len="med" w="med" type="none"/>
            <a:tailEnd len="med" w="med" type="triangle"/>
          </a:ln>
        </p:spPr>
      </p:cxnSp>
      <p:cxnSp>
        <p:nvCxnSpPr>
          <p:cNvPr id="2529" name="Google Shape;2529;p116"/>
          <p:cNvCxnSpPr/>
          <p:nvPr/>
        </p:nvCxnSpPr>
        <p:spPr>
          <a:xfrm flipH="1" rot="10800000">
            <a:off x="2359075" y="2825100"/>
            <a:ext cx="330300" cy="364800"/>
          </a:xfrm>
          <a:prstGeom prst="straightConnector1">
            <a:avLst/>
          </a:prstGeom>
          <a:noFill/>
          <a:ln cap="flat" cmpd="sng" w="9525">
            <a:solidFill>
              <a:srgbClr val="6AA84F"/>
            </a:solidFill>
            <a:prstDash val="solid"/>
            <a:round/>
            <a:headEnd len="med" w="med" type="none"/>
            <a:tailEnd len="med" w="med" type="triangle"/>
          </a:ln>
        </p:spPr>
      </p:cxnSp>
      <p:cxnSp>
        <p:nvCxnSpPr>
          <p:cNvPr id="2530" name="Google Shape;2530;p116"/>
          <p:cNvCxnSpPr/>
          <p:nvPr/>
        </p:nvCxnSpPr>
        <p:spPr>
          <a:xfrm>
            <a:off x="2381450" y="3177600"/>
            <a:ext cx="537300" cy="514800"/>
          </a:xfrm>
          <a:prstGeom prst="straightConnector1">
            <a:avLst/>
          </a:prstGeom>
          <a:noFill/>
          <a:ln cap="flat" cmpd="sng" w="19050">
            <a:solidFill>
              <a:srgbClr val="9900FF"/>
            </a:solidFill>
            <a:prstDash val="solid"/>
            <a:round/>
            <a:headEnd len="med" w="med" type="none"/>
            <a:tailEnd len="med" w="med" type="triangle"/>
          </a:ln>
        </p:spPr>
      </p:cxnSp>
      <p:sp>
        <p:nvSpPr>
          <p:cNvPr id="2531" name="Google Shape;2531;p116"/>
          <p:cNvSpPr txBox="1"/>
          <p:nvPr/>
        </p:nvSpPr>
        <p:spPr>
          <a:xfrm>
            <a:off x="4504900" y="1141528"/>
            <a:ext cx="3947700" cy="7770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What do the surface and boundary-layer flow imply about our environmental wind shear near the developing storm?</a:t>
            </a:r>
            <a:endParaRPr/>
          </a:p>
        </p:txBody>
      </p:sp>
      <p:sp>
        <p:nvSpPr>
          <p:cNvPr id="2532" name="Google Shape;2532;p116"/>
          <p:cNvSpPr txBox="1"/>
          <p:nvPr/>
        </p:nvSpPr>
        <p:spPr>
          <a:xfrm>
            <a:off x="4616850" y="3355477"/>
            <a:ext cx="3947700" cy="777000"/>
          </a:xfrm>
          <a:prstGeom prst="rect">
            <a:avLst/>
          </a:prstGeom>
          <a:solidFill>
            <a:srgbClr val="D9D9D9"/>
          </a:solidFill>
          <a:ln cap="flat" cmpd="sng" w="9525">
            <a:solidFill>
              <a:srgbClr val="000000"/>
            </a:solidFill>
            <a:prstDash val="solid"/>
            <a:round/>
            <a:headEnd len="sm" w="sm" type="none"/>
            <a:tailEnd len="sm" w="sm" type="none"/>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t>Using these observations + estimated winds from Mesoanalysis, we can get a rough idea of what the near-storm SRH looks like!</a:t>
            </a:r>
            <a:endParaRPr/>
          </a:p>
        </p:txBody>
      </p:sp>
      <p:sp>
        <p:nvSpPr>
          <p:cNvPr id="2533" name="Google Shape;2533;p116"/>
          <p:cNvSpPr/>
          <p:nvPr/>
        </p:nvSpPr>
        <p:spPr>
          <a:xfrm>
            <a:off x="2107669" y="2777894"/>
            <a:ext cx="811075" cy="914625"/>
          </a:xfrm>
          <a:custGeom>
            <a:rect b="b" l="l" r="r" t="t"/>
            <a:pathLst>
              <a:path extrusionOk="0" h="36585" w="32443">
                <a:moveTo>
                  <a:pt x="3116" y="10839"/>
                </a:moveTo>
                <a:cubicBezTo>
                  <a:pt x="2743" y="10391"/>
                  <a:pt x="1362" y="9384"/>
                  <a:pt x="877" y="8153"/>
                </a:cubicBezTo>
                <a:cubicBezTo>
                  <a:pt x="392" y="6922"/>
                  <a:pt x="-205" y="4608"/>
                  <a:pt x="205" y="3451"/>
                </a:cubicBezTo>
                <a:cubicBezTo>
                  <a:pt x="616" y="2294"/>
                  <a:pt x="616" y="1773"/>
                  <a:pt x="3340" y="1213"/>
                </a:cubicBezTo>
                <a:cubicBezTo>
                  <a:pt x="6064" y="653"/>
                  <a:pt x="13153" y="-93"/>
                  <a:pt x="16548" y="93"/>
                </a:cubicBezTo>
                <a:cubicBezTo>
                  <a:pt x="19943" y="280"/>
                  <a:pt x="21772" y="541"/>
                  <a:pt x="23712" y="2332"/>
                </a:cubicBezTo>
                <a:cubicBezTo>
                  <a:pt x="25652" y="4123"/>
                  <a:pt x="26959" y="6697"/>
                  <a:pt x="28190" y="10839"/>
                </a:cubicBezTo>
                <a:cubicBezTo>
                  <a:pt x="29421" y="14981"/>
                  <a:pt x="30391" y="22891"/>
                  <a:pt x="31100" y="27182"/>
                </a:cubicBezTo>
                <a:cubicBezTo>
                  <a:pt x="31809" y="31473"/>
                  <a:pt x="32219" y="35018"/>
                  <a:pt x="32443" y="36585"/>
                </a:cubicBezTo>
              </a:path>
            </a:pathLst>
          </a:custGeom>
          <a:noFill/>
          <a:ln cap="flat" cmpd="sng" w="28575">
            <a:solidFill>
              <a:srgbClr val="FFFFFF"/>
            </a:solidFill>
            <a:prstDash val="solid"/>
            <a:round/>
            <a:headEnd len="med" w="med" type="none"/>
            <a:tailEnd len="med" w="med" type="none"/>
          </a:ln>
        </p:spPr>
      </p:sp>
      <p:sp>
        <p:nvSpPr>
          <p:cNvPr id="2534" name="Google Shape;2534;p116"/>
          <p:cNvSpPr txBox="1"/>
          <p:nvPr/>
        </p:nvSpPr>
        <p:spPr>
          <a:xfrm>
            <a:off x="2402775" y="1989675"/>
            <a:ext cx="16947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FFFFFF"/>
                </a:solidFill>
              </a:rPr>
              <a:t>SRH may be higher than implied by the SPC Mesoanalysis!</a:t>
            </a:r>
            <a:endParaRPr sz="900">
              <a:solidFill>
                <a:srgbClr val="FFFFFF"/>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8" name="Shape 2538"/>
        <p:cNvGrpSpPr/>
        <p:nvPr/>
      </p:nvGrpSpPr>
      <p:grpSpPr>
        <a:xfrm>
          <a:off x="0" y="0"/>
          <a:ext cx="0" cy="0"/>
          <a:chOff x="0" y="0"/>
          <a:chExt cx="0" cy="0"/>
        </a:xfrm>
      </p:grpSpPr>
      <p:sp>
        <p:nvSpPr>
          <p:cNvPr id="2539" name="Google Shape;2539;p1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40" name="Google Shape;2540;p1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41" name="Google Shape;2541;p11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545" name="Shape 2545"/>
        <p:cNvGrpSpPr/>
        <p:nvPr/>
      </p:nvGrpSpPr>
      <p:grpSpPr>
        <a:xfrm>
          <a:off x="0" y="0"/>
          <a:ext cx="0" cy="0"/>
          <a:chOff x="0" y="0"/>
          <a:chExt cx="0" cy="0"/>
        </a:xfrm>
      </p:grpSpPr>
      <p:sp>
        <p:nvSpPr>
          <p:cNvPr id="2546" name="Google Shape;2546;p118"/>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2547" name="Google Shape;2547;p118"/>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solidFill>
                      <a:srgbClr val="D29082">
                        <a:alpha val="34440"/>
                      </a:srgbClr>
                    </a:solidFill>
                  </a:tcPr>
                </a:tc>
              </a:tr>
              <a:tr h="487675">
                <a:tc>
                  <a:txBody>
                    <a:bodyPr/>
                    <a:lstStyle/>
                    <a:p>
                      <a:pPr indent="0" lvl="0" marL="0" rtl="0" algn="ctr">
                        <a:spcBef>
                          <a:spcPts val="0"/>
                        </a:spcBef>
                        <a:spcAft>
                          <a:spcPts val="0"/>
                        </a:spcAft>
                        <a:buNone/>
                      </a:pPr>
                      <a:r>
                        <a:rPr lang="en">
                          <a:solidFill>
                            <a:srgbClr val="FFFFFF"/>
                          </a:solidFill>
                        </a:rPr>
                        <a:t>0-3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100-200 m2/s2</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Medium</a:t>
                      </a:r>
                      <a:endParaRPr>
                        <a:solidFill>
                          <a:srgbClr val="FFFFFF"/>
                        </a:solidFill>
                      </a:endParaRPr>
                    </a:p>
                  </a:txBody>
                  <a:tcPr marT="91425" marB="91425" marR="91425" marL="91425">
                    <a:solidFill>
                      <a:srgbClr val="D29082">
                        <a:alpha val="34440"/>
                      </a:srgbClr>
                    </a:solidFill>
                  </a:tcPr>
                </a:tc>
              </a:tr>
              <a:tr h="487675">
                <a:tc>
                  <a:txBody>
                    <a:bodyPr/>
                    <a:lstStyle/>
                    <a:p>
                      <a:pPr indent="0" lvl="0" marL="0" rtl="0" algn="ctr">
                        <a:spcBef>
                          <a:spcPts val="0"/>
                        </a:spcBef>
                        <a:spcAft>
                          <a:spcPts val="0"/>
                        </a:spcAft>
                        <a:buNone/>
                      </a:pPr>
                      <a:r>
                        <a:rPr lang="en">
                          <a:solidFill>
                            <a:srgbClr val="FFFFFF"/>
                          </a:solidFill>
                        </a:rPr>
                        <a:t>ESRH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Near 100 m2/s2</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solidFill>
                      <a:srgbClr val="D29082">
                        <a:alpha val="34440"/>
                      </a:srgbClr>
                    </a:solidFill>
                  </a:tcPr>
                </a:tc>
              </a:tr>
              <a:tr h="487675">
                <a:tc>
                  <a:txBody>
                    <a:bodyPr/>
                    <a:lstStyle/>
                    <a:p>
                      <a:pPr indent="0" lvl="0" marL="0" rtl="0" algn="ctr">
                        <a:spcBef>
                          <a:spcPts val="0"/>
                        </a:spcBef>
                        <a:spcAft>
                          <a:spcPts val="0"/>
                        </a:spcAft>
                        <a:buNone/>
                      </a:pPr>
                      <a:r>
                        <a:rPr lang="en">
                          <a:solidFill>
                            <a:srgbClr val="FFFFFF"/>
                          </a:solidFill>
                        </a:rPr>
                        <a:t>STP</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0-1</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Low-Medium</a:t>
                      </a:r>
                      <a:endParaRPr>
                        <a:solidFill>
                          <a:srgbClr val="FFFFFF"/>
                        </a:solidFill>
                      </a:endParaRPr>
                    </a:p>
                  </a:txBody>
                  <a:tcPr marT="91425" marB="91425" marR="91425" marL="91425">
                    <a:solidFill>
                      <a:srgbClr val="D29082">
                        <a:alpha val="34440"/>
                      </a:srgbClr>
                    </a:solidFill>
                  </a:tcPr>
                </a:tc>
              </a:tr>
            </a:tbl>
          </a:graphicData>
        </a:graphic>
      </p:graphicFrame>
      <p:sp>
        <p:nvSpPr>
          <p:cNvPr id="2548" name="Google Shape;2548;p118"/>
          <p:cNvSpPr txBox="1"/>
          <p:nvPr>
            <p:ph idx="4294967295" type="subTitle"/>
          </p:nvPr>
        </p:nvSpPr>
        <p:spPr>
          <a:xfrm>
            <a:off x="1357225" y="3649950"/>
            <a:ext cx="666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These values are likely higher than previously anticipated!</a:t>
            </a:r>
            <a:endParaRPr>
              <a:solidFill>
                <a:srgbClr val="FFFFFF"/>
              </a:solidFill>
            </a:endParaRPr>
          </a:p>
          <a:p>
            <a:pPr indent="0" lvl="0" marL="0" rtl="0" algn="ctr">
              <a:spcBef>
                <a:spcPts val="1200"/>
              </a:spcBef>
              <a:spcAft>
                <a:spcPts val="0"/>
              </a:spcAft>
              <a:buNone/>
            </a:pPr>
            <a:r>
              <a:rPr lang="en">
                <a:solidFill>
                  <a:srgbClr val="FFFFFF"/>
                </a:solidFill>
              </a:rPr>
              <a:t>Is the 2% tornado risk still appropriate? </a:t>
            </a:r>
            <a:endParaRPr>
              <a:solidFill>
                <a:srgbClr val="FFFFFF"/>
              </a:solidFill>
            </a:endParaRPr>
          </a:p>
          <a:p>
            <a:pPr indent="0" lvl="0" marL="0" rtl="0" algn="ctr">
              <a:spcBef>
                <a:spcPts val="1200"/>
              </a:spcBef>
              <a:spcAft>
                <a:spcPts val="1200"/>
              </a:spcAft>
              <a:buNone/>
            </a:pPr>
            <a:r>
              <a:t/>
            </a:r>
            <a:endParaRPr>
              <a:solidFill>
                <a:srgbClr val="FFFFFF"/>
              </a:solidFill>
            </a:endParaRPr>
          </a:p>
        </p:txBody>
      </p:sp>
      <p:sp>
        <p:nvSpPr>
          <p:cNvPr id="2549" name="Google Shape;2549;p118"/>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553" name="Shape 2553"/>
        <p:cNvGrpSpPr/>
        <p:nvPr/>
      </p:nvGrpSpPr>
      <p:grpSpPr>
        <a:xfrm>
          <a:off x="0" y="0"/>
          <a:ext cx="0" cy="0"/>
          <a:chOff x="0" y="0"/>
          <a:chExt cx="0" cy="0"/>
        </a:xfrm>
      </p:grpSpPr>
      <p:sp>
        <p:nvSpPr>
          <p:cNvPr id="2554" name="Google Shape;2554;p119"/>
          <p:cNvSpPr txBox="1"/>
          <p:nvPr/>
        </p:nvSpPr>
        <p:spPr>
          <a:xfrm>
            <a:off x="311700" y="-1698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a:bodyPr>
          <a:lstStyle/>
          <a:p>
            <a:pPr indent="0" lvl="0" marL="0" rtl="0" algn="ctr">
              <a:spcBef>
                <a:spcPts val="0"/>
              </a:spcBef>
              <a:spcAft>
                <a:spcPts val="0"/>
              </a:spcAft>
              <a:buNone/>
            </a:pPr>
            <a:r>
              <a:rPr lang="en" sz="5200">
                <a:solidFill>
                  <a:srgbClr val="FFFFFF"/>
                </a:solidFill>
              </a:rPr>
              <a:t>Tornado threat so far:</a:t>
            </a:r>
            <a:endParaRPr sz="5200">
              <a:solidFill>
                <a:srgbClr val="FFFFFF"/>
              </a:solidFill>
            </a:endParaRPr>
          </a:p>
        </p:txBody>
      </p:sp>
      <p:graphicFrame>
        <p:nvGraphicFramePr>
          <p:cNvPr id="2555" name="Google Shape;2555;p119"/>
          <p:cNvGraphicFramePr/>
          <p:nvPr/>
        </p:nvGraphicFramePr>
        <p:xfrm>
          <a:off x="1092425" y="1116600"/>
          <a:ext cx="3000000" cy="3000000"/>
        </p:xfrm>
        <a:graphic>
          <a:graphicData uri="http://schemas.openxmlformats.org/drawingml/2006/table">
            <a:tbl>
              <a:tblPr>
                <a:noFill/>
                <a:tableStyleId>{BCEAA0AD-F0FE-4987-ABE3-49689C53B320}</a:tableStyleId>
              </a:tblPr>
              <a:tblGrid>
                <a:gridCol w="2389950"/>
                <a:gridCol w="2389950"/>
                <a:gridCol w="2389950"/>
              </a:tblGrid>
              <a:tr h="507150">
                <a:tc>
                  <a:txBody>
                    <a:bodyPr/>
                    <a:lstStyle/>
                    <a:p>
                      <a:pPr indent="0" lvl="0" marL="0" rtl="0" algn="ctr">
                        <a:spcBef>
                          <a:spcPts val="0"/>
                        </a:spcBef>
                        <a:spcAft>
                          <a:spcPts val="0"/>
                        </a:spcAft>
                        <a:buNone/>
                      </a:pPr>
                      <a:r>
                        <a:rPr b="1" lang="en" u="sng">
                          <a:solidFill>
                            <a:srgbClr val="FFFFFF"/>
                          </a:solidFill>
                        </a:rPr>
                        <a:t>Parameter</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Value </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u="sng">
                          <a:solidFill>
                            <a:srgbClr val="FFFFFF"/>
                          </a:solidFill>
                        </a:rPr>
                        <a:t>Subjective Ranking*</a:t>
                      </a:r>
                      <a:endParaRPr b="1" u="sng">
                        <a:solidFill>
                          <a:srgbClr val="FFFFFF"/>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87675">
                <a:tc>
                  <a:txBody>
                    <a:bodyPr/>
                    <a:lstStyle/>
                    <a:p>
                      <a:pPr indent="0" lvl="0" marL="0" rtl="0" algn="ctr">
                        <a:spcBef>
                          <a:spcPts val="0"/>
                        </a:spcBef>
                        <a:spcAft>
                          <a:spcPts val="0"/>
                        </a:spcAft>
                        <a:buNone/>
                      </a:pPr>
                      <a:r>
                        <a:rPr lang="en">
                          <a:solidFill>
                            <a:srgbClr val="FFFFFF"/>
                          </a:solidFill>
                        </a:rPr>
                        <a:t>0-1 km SRH</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a:solidFill>
                            <a:srgbClr val="FFFFFF"/>
                          </a:solidFill>
                        </a:rPr>
                        <a:t>Near 0</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lnT cap="flat" cmpd="sng" w="9525">
                      <a:solidFill>
                        <a:srgbClr val="9E9E9E"/>
                      </a:solidFill>
                      <a:prstDash val="solid"/>
                      <a:round/>
                      <a:headEnd len="sm" w="sm" type="none"/>
                      <a:tailEnd len="sm" w="sm" type="none"/>
                    </a:lnT>
                    <a:solidFill>
                      <a:srgbClr val="D29082">
                        <a:alpha val="34440"/>
                      </a:srgbClr>
                    </a:solidFill>
                  </a:tcPr>
                </a:tc>
              </a:tr>
              <a:tr h="487675">
                <a:tc>
                  <a:txBody>
                    <a:bodyPr/>
                    <a:lstStyle/>
                    <a:p>
                      <a:pPr indent="0" lvl="0" marL="0" rtl="0" algn="ctr">
                        <a:spcBef>
                          <a:spcPts val="0"/>
                        </a:spcBef>
                        <a:spcAft>
                          <a:spcPts val="0"/>
                        </a:spcAft>
                        <a:buNone/>
                      </a:pPr>
                      <a:r>
                        <a:rPr lang="en">
                          <a:solidFill>
                            <a:srgbClr val="FFFFFF"/>
                          </a:solidFill>
                        </a:rPr>
                        <a:t>0-3 km 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100-200 m2/s2</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Medium</a:t>
                      </a:r>
                      <a:endParaRPr>
                        <a:solidFill>
                          <a:srgbClr val="FFFFFF"/>
                        </a:solidFill>
                      </a:endParaRPr>
                    </a:p>
                  </a:txBody>
                  <a:tcPr marT="91425" marB="91425" marR="91425" marL="91425">
                    <a:solidFill>
                      <a:srgbClr val="D29082">
                        <a:alpha val="34440"/>
                      </a:srgbClr>
                    </a:solidFill>
                  </a:tcPr>
                </a:tc>
              </a:tr>
              <a:tr h="487675">
                <a:tc>
                  <a:txBody>
                    <a:bodyPr/>
                    <a:lstStyle/>
                    <a:p>
                      <a:pPr indent="0" lvl="0" marL="0" rtl="0" algn="ctr">
                        <a:spcBef>
                          <a:spcPts val="0"/>
                        </a:spcBef>
                        <a:spcAft>
                          <a:spcPts val="0"/>
                        </a:spcAft>
                        <a:buNone/>
                      </a:pPr>
                      <a:r>
                        <a:rPr lang="en">
                          <a:solidFill>
                            <a:srgbClr val="FFFFFF"/>
                          </a:solidFill>
                        </a:rPr>
                        <a:t>ESRH</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Near 100 m2/s2</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Low</a:t>
                      </a:r>
                      <a:endParaRPr>
                        <a:solidFill>
                          <a:srgbClr val="FFFFFF"/>
                        </a:solidFill>
                      </a:endParaRPr>
                    </a:p>
                  </a:txBody>
                  <a:tcPr marT="91425" marB="91425" marR="91425" marL="91425">
                    <a:solidFill>
                      <a:srgbClr val="D29082">
                        <a:alpha val="34440"/>
                      </a:srgbClr>
                    </a:solidFill>
                  </a:tcPr>
                </a:tc>
              </a:tr>
              <a:tr h="487675">
                <a:tc>
                  <a:txBody>
                    <a:bodyPr/>
                    <a:lstStyle/>
                    <a:p>
                      <a:pPr indent="0" lvl="0" marL="0" rtl="0" algn="ctr">
                        <a:spcBef>
                          <a:spcPts val="0"/>
                        </a:spcBef>
                        <a:spcAft>
                          <a:spcPts val="0"/>
                        </a:spcAft>
                        <a:buNone/>
                      </a:pPr>
                      <a:r>
                        <a:rPr lang="en">
                          <a:solidFill>
                            <a:srgbClr val="FFFFFF"/>
                          </a:solidFill>
                        </a:rPr>
                        <a:t>STP</a:t>
                      </a:r>
                      <a:endParaRPr>
                        <a:solidFill>
                          <a:srgbClr val="FFFFFF"/>
                        </a:solidFill>
                      </a:endParaRPr>
                    </a:p>
                  </a:txBody>
                  <a:tcPr marT="91425" marB="91425" marR="91425" marL="91425"/>
                </a:tc>
                <a:tc>
                  <a:txBody>
                    <a:bodyPr/>
                    <a:lstStyle/>
                    <a:p>
                      <a:pPr indent="0" lvl="0" marL="0" rtl="0" algn="ctr">
                        <a:spcBef>
                          <a:spcPts val="0"/>
                        </a:spcBef>
                        <a:spcAft>
                          <a:spcPts val="0"/>
                        </a:spcAft>
                        <a:buNone/>
                      </a:pPr>
                      <a:r>
                        <a:rPr lang="en">
                          <a:solidFill>
                            <a:srgbClr val="FFFFFF"/>
                          </a:solidFill>
                        </a:rPr>
                        <a:t>0-1</a:t>
                      </a:r>
                      <a:endParaRPr>
                        <a:solidFill>
                          <a:srgbClr val="FFFFFF"/>
                        </a:solidFill>
                      </a:endParaRPr>
                    </a:p>
                  </a:txBody>
                  <a:tcPr marT="91425" marB="91425" marR="91425" marL="91425">
                    <a:solidFill>
                      <a:srgbClr val="D29082">
                        <a:alpha val="34440"/>
                      </a:srgbClr>
                    </a:solidFill>
                  </a:tcPr>
                </a:tc>
                <a:tc>
                  <a:txBody>
                    <a:bodyPr/>
                    <a:lstStyle/>
                    <a:p>
                      <a:pPr indent="0" lvl="0" marL="0" rtl="0" algn="ctr">
                        <a:spcBef>
                          <a:spcPts val="0"/>
                        </a:spcBef>
                        <a:spcAft>
                          <a:spcPts val="0"/>
                        </a:spcAft>
                        <a:buNone/>
                      </a:pPr>
                      <a:r>
                        <a:rPr lang="en">
                          <a:solidFill>
                            <a:srgbClr val="FFFFFF"/>
                          </a:solidFill>
                        </a:rPr>
                        <a:t>Low-Medium</a:t>
                      </a:r>
                      <a:endParaRPr>
                        <a:solidFill>
                          <a:srgbClr val="FFFFFF"/>
                        </a:solidFill>
                      </a:endParaRPr>
                    </a:p>
                  </a:txBody>
                  <a:tcPr marT="91425" marB="91425" marR="91425" marL="91425">
                    <a:solidFill>
                      <a:srgbClr val="D29082">
                        <a:alpha val="34440"/>
                      </a:srgbClr>
                    </a:solidFill>
                  </a:tcPr>
                </a:tc>
              </a:tr>
            </a:tbl>
          </a:graphicData>
        </a:graphic>
      </p:graphicFrame>
      <p:sp>
        <p:nvSpPr>
          <p:cNvPr id="2556" name="Google Shape;2556;p119"/>
          <p:cNvSpPr txBox="1"/>
          <p:nvPr>
            <p:ph idx="4294967295" type="subTitle"/>
          </p:nvPr>
        </p:nvSpPr>
        <p:spPr>
          <a:xfrm>
            <a:off x="1357225" y="3649950"/>
            <a:ext cx="6660300" cy="8355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This is valuable information that you can communicate to the radar operator, partners, public, etc...</a:t>
            </a:r>
            <a:r>
              <a:rPr lang="en">
                <a:solidFill>
                  <a:srgbClr val="FFFFFF"/>
                </a:solidFill>
              </a:rPr>
              <a:t> </a:t>
            </a:r>
            <a:endParaRPr>
              <a:solidFill>
                <a:srgbClr val="FFFFFF"/>
              </a:solidFill>
            </a:endParaRPr>
          </a:p>
          <a:p>
            <a:pPr indent="0" lvl="0" marL="0" rtl="0" algn="ctr">
              <a:spcBef>
                <a:spcPts val="1200"/>
              </a:spcBef>
              <a:spcAft>
                <a:spcPts val="1200"/>
              </a:spcAft>
              <a:buNone/>
            </a:pPr>
            <a:r>
              <a:t/>
            </a:r>
            <a:endParaRPr>
              <a:solidFill>
                <a:srgbClr val="FFFFFF"/>
              </a:solidFill>
            </a:endParaRPr>
          </a:p>
        </p:txBody>
      </p:sp>
      <p:sp>
        <p:nvSpPr>
          <p:cNvPr id="2557" name="Google Shape;2557;p119"/>
          <p:cNvSpPr txBox="1"/>
          <p:nvPr>
            <p:ph idx="4294967295" type="subTitle"/>
          </p:nvPr>
        </p:nvSpPr>
        <p:spPr>
          <a:xfrm>
            <a:off x="355400" y="4781325"/>
            <a:ext cx="8636100" cy="416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FFFFFF"/>
                </a:solidFill>
              </a:rPr>
              <a:t>*The subjective ranking is largely based on the parameter’s tornado climatology. This is available on the SPC Mesoanalysis website.</a:t>
            </a:r>
            <a:endParaRPr sz="1100">
              <a:solidFill>
                <a:srgbClr val="FFFFFF"/>
              </a:solidFill>
            </a:endParaRPr>
          </a:p>
          <a:p>
            <a:pPr indent="0" lvl="0" marL="0" rtl="0" algn="l">
              <a:spcBef>
                <a:spcPts val="1200"/>
              </a:spcBef>
              <a:spcAft>
                <a:spcPts val="1200"/>
              </a:spcAft>
              <a:buNone/>
            </a:pPr>
            <a:r>
              <a:t/>
            </a:r>
            <a:endParaRPr sz="1100">
              <a:solidFill>
                <a:srgbClr val="FFFFFF"/>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561" name="Shape 2561"/>
        <p:cNvGrpSpPr/>
        <p:nvPr/>
      </p:nvGrpSpPr>
      <p:grpSpPr>
        <a:xfrm>
          <a:off x="0" y="0"/>
          <a:ext cx="0" cy="0"/>
          <a:chOff x="0" y="0"/>
          <a:chExt cx="0" cy="0"/>
        </a:xfrm>
      </p:grpSpPr>
      <p:pic>
        <p:nvPicPr>
          <p:cNvPr id="2562" name="Google Shape;2562;p120"/>
          <p:cNvPicPr preferRelativeResize="0"/>
          <p:nvPr/>
        </p:nvPicPr>
        <p:blipFill>
          <a:blip r:embed="rId3">
            <a:alphaModFix/>
          </a:blip>
          <a:stretch>
            <a:fillRect/>
          </a:stretch>
        </p:blipFill>
        <p:spPr>
          <a:xfrm>
            <a:off x="0" y="0"/>
            <a:ext cx="9198424" cy="5143501"/>
          </a:xfrm>
          <a:prstGeom prst="rect">
            <a:avLst/>
          </a:prstGeom>
          <a:noFill/>
          <a:ln>
            <a:noFill/>
          </a:ln>
        </p:spPr>
      </p:pic>
      <p:pic>
        <p:nvPicPr>
          <p:cNvPr descr="20190829 2000 UTC Day 1 Outlook Graphic" id="2563" name="Google Shape;2563;p120"/>
          <p:cNvPicPr preferRelativeResize="0"/>
          <p:nvPr/>
        </p:nvPicPr>
        <p:blipFill rotWithShape="1">
          <a:blip r:embed="rId4">
            <a:alphaModFix/>
          </a:blip>
          <a:srcRect b="44760" l="27923" r="44363" t="25877"/>
          <a:stretch/>
        </p:blipFill>
        <p:spPr>
          <a:xfrm>
            <a:off x="16825" y="4278825"/>
            <a:ext cx="1207200" cy="895500"/>
          </a:xfrm>
          <a:prstGeom prst="rect">
            <a:avLst/>
          </a:prstGeom>
          <a:noFill/>
          <a:ln>
            <a:noFill/>
          </a:ln>
        </p:spPr>
      </p:pic>
      <p:sp>
        <p:nvSpPr>
          <p:cNvPr id="2564" name="Google Shape;2564;p120"/>
          <p:cNvSpPr/>
          <p:nvPr/>
        </p:nvSpPr>
        <p:spPr>
          <a:xfrm>
            <a:off x="377400" y="45810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120"/>
          <p:cNvSpPr/>
          <p:nvPr/>
        </p:nvSpPr>
        <p:spPr>
          <a:xfrm>
            <a:off x="1721025" y="1353025"/>
            <a:ext cx="4248032" cy="3279860"/>
          </a:xfrm>
          <a:custGeom>
            <a:rect b="b" l="l" r="r" t="t"/>
            <a:pathLst>
              <a:path extrusionOk="0" h="126489" w="162309">
                <a:moveTo>
                  <a:pt x="0" y="28209"/>
                </a:moveTo>
                <a:lnTo>
                  <a:pt x="1791" y="10746"/>
                </a:lnTo>
                <a:lnTo>
                  <a:pt x="17015" y="448"/>
                </a:lnTo>
                <a:lnTo>
                  <a:pt x="36715" y="0"/>
                </a:lnTo>
                <a:lnTo>
                  <a:pt x="66715" y="6717"/>
                </a:lnTo>
                <a:lnTo>
                  <a:pt x="100296" y="19030"/>
                </a:lnTo>
                <a:lnTo>
                  <a:pt x="132981" y="34253"/>
                </a:lnTo>
                <a:lnTo>
                  <a:pt x="154473" y="52163"/>
                </a:lnTo>
                <a:lnTo>
                  <a:pt x="161413" y="68506"/>
                </a:lnTo>
                <a:lnTo>
                  <a:pt x="162309" y="91117"/>
                </a:lnTo>
                <a:lnTo>
                  <a:pt x="148652" y="109923"/>
                </a:lnTo>
                <a:lnTo>
                  <a:pt x="110594" y="123579"/>
                </a:lnTo>
                <a:lnTo>
                  <a:pt x="83953" y="126489"/>
                </a:lnTo>
                <a:lnTo>
                  <a:pt x="60446" y="125370"/>
                </a:lnTo>
                <a:lnTo>
                  <a:pt x="19925" y="117086"/>
                </a:lnTo>
                <a:lnTo>
                  <a:pt x="5821" y="105221"/>
                </a:lnTo>
                <a:lnTo>
                  <a:pt x="2015" y="79923"/>
                </a:lnTo>
                <a:lnTo>
                  <a:pt x="896" y="65596"/>
                </a:lnTo>
                <a:lnTo>
                  <a:pt x="896" y="48357"/>
                </a:lnTo>
                <a:close/>
              </a:path>
            </a:pathLst>
          </a:custGeom>
          <a:solidFill>
            <a:srgbClr val="F4CCCC">
              <a:alpha val="20560"/>
            </a:srgbClr>
          </a:solidFill>
          <a:ln cap="flat" cmpd="sng" w="76200">
            <a:solidFill>
              <a:srgbClr val="980000"/>
            </a:solidFill>
            <a:prstDash val="dash"/>
            <a:round/>
            <a:headEnd len="med" w="med" type="none"/>
            <a:tailEnd len="med" w="med" type="none"/>
          </a:ln>
        </p:spPr>
      </p:sp>
      <p:sp>
        <p:nvSpPr>
          <p:cNvPr id="2566" name="Google Shape;2566;p120"/>
          <p:cNvSpPr txBox="1"/>
          <p:nvPr/>
        </p:nvSpPr>
        <p:spPr>
          <a:xfrm>
            <a:off x="5278450" y="300825"/>
            <a:ext cx="3526200" cy="280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solidFill>
                  <a:srgbClr val="FFFFFF"/>
                </a:solidFill>
              </a:rPr>
              <a:t>Increasing tornado threat </a:t>
            </a:r>
            <a:endParaRPr b="1" sz="1700">
              <a:solidFill>
                <a:srgbClr val="FFFFFF"/>
              </a:solidFill>
            </a:endParaRPr>
          </a:p>
          <a:p>
            <a:pPr indent="0" lvl="0" marL="0" rtl="0" algn="ctr">
              <a:spcBef>
                <a:spcPts val="0"/>
              </a:spcBef>
              <a:spcAft>
                <a:spcPts val="0"/>
              </a:spcAft>
              <a:buNone/>
            </a:pPr>
            <a:r>
              <a:rPr b="1" lang="en" sz="1700">
                <a:solidFill>
                  <a:srgbClr val="FFFFFF"/>
                </a:solidFill>
              </a:rPr>
              <a:t>in the next 1-2 hours.</a:t>
            </a:r>
            <a:endParaRPr b="1" sz="1700">
              <a:solidFill>
                <a:srgbClr val="FFFFFF"/>
              </a:solidFill>
            </a:endParaRPr>
          </a:p>
          <a:p>
            <a:pPr indent="0" lvl="0" marL="0" rtl="0" algn="ctr">
              <a:spcBef>
                <a:spcPts val="0"/>
              </a:spcBef>
              <a:spcAft>
                <a:spcPts val="0"/>
              </a:spcAft>
              <a:buNone/>
            </a:pPr>
            <a:r>
              <a:t/>
            </a:r>
            <a:endParaRPr b="1" sz="1700">
              <a:solidFill>
                <a:srgbClr val="FFFFFF"/>
              </a:solidFill>
            </a:endParaRPr>
          </a:p>
          <a:p>
            <a:pPr indent="0" lvl="0" marL="0" rtl="0" algn="ctr">
              <a:spcBef>
                <a:spcPts val="0"/>
              </a:spcBef>
              <a:spcAft>
                <a:spcPts val="0"/>
              </a:spcAft>
              <a:buNone/>
            </a:pPr>
            <a:r>
              <a:rPr b="1" lang="en" sz="1700">
                <a:solidFill>
                  <a:srgbClr val="FFFFFF"/>
                </a:solidFill>
              </a:rPr>
              <a:t>Developing T-storms will pose a threat for tornadoes, severe wind, and hail. </a:t>
            </a:r>
            <a:endParaRPr b="1" sz="1700">
              <a:solidFill>
                <a:srgbClr val="FFFFFF"/>
              </a:solidFill>
            </a:endParaRPr>
          </a:p>
          <a:p>
            <a:pPr indent="0" lvl="0" marL="0" rtl="0" algn="ctr">
              <a:spcBef>
                <a:spcPts val="0"/>
              </a:spcBef>
              <a:spcAft>
                <a:spcPts val="0"/>
              </a:spcAft>
              <a:buNone/>
            </a:pPr>
            <a:r>
              <a:t/>
            </a:r>
            <a:endParaRPr b="1" sz="1700">
              <a:solidFill>
                <a:srgbClr val="FFFFFF"/>
              </a:solidFill>
            </a:endParaRPr>
          </a:p>
          <a:p>
            <a:pPr indent="0" lvl="0" marL="0" rtl="0" algn="ctr">
              <a:spcBef>
                <a:spcPts val="0"/>
              </a:spcBef>
              <a:spcAft>
                <a:spcPts val="0"/>
              </a:spcAft>
              <a:buNone/>
            </a:pPr>
            <a:r>
              <a:rPr b="1" lang="en" sz="1700">
                <a:solidFill>
                  <a:srgbClr val="FFFFFF"/>
                </a:solidFill>
              </a:rPr>
              <a:t>Vulnerable and/or exposed groups should consider precautionary actions.</a:t>
            </a:r>
            <a:endParaRPr b="1" sz="1700">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570" name="Shape 2570"/>
        <p:cNvGrpSpPr/>
        <p:nvPr/>
      </p:nvGrpSpPr>
      <p:grpSpPr>
        <a:xfrm>
          <a:off x="0" y="0"/>
          <a:ext cx="0" cy="0"/>
          <a:chOff x="0" y="0"/>
          <a:chExt cx="0" cy="0"/>
        </a:xfrm>
      </p:grpSpPr>
      <p:sp>
        <p:nvSpPr>
          <p:cNvPr id="2571" name="Google Shape;2571;p121"/>
          <p:cNvSpPr/>
          <p:nvPr/>
        </p:nvSpPr>
        <p:spPr>
          <a:xfrm>
            <a:off x="92350" y="1274675"/>
            <a:ext cx="50373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121"/>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lang="en" sz="3600">
                <a:solidFill>
                  <a:srgbClr val="FFFFFF"/>
                </a:solidFill>
              </a:rPr>
              <a:t>We used Mesoanalysis to add local value to the forecast!</a:t>
            </a:r>
            <a:endParaRPr sz="3600">
              <a:solidFill>
                <a:srgbClr val="FFFFFF"/>
              </a:solidFill>
            </a:endParaRPr>
          </a:p>
        </p:txBody>
      </p:sp>
      <p:sp>
        <p:nvSpPr>
          <p:cNvPr id="2573" name="Google Shape;2573;p121"/>
          <p:cNvSpPr/>
          <p:nvPr/>
        </p:nvSpPr>
        <p:spPr>
          <a:xfrm>
            <a:off x="4099700" y="1274675"/>
            <a:ext cx="4992300" cy="3772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20190829 2000 UTC Day 1 Tornado Probabilities Graphic" id="2574" name="Google Shape;2574;p121"/>
          <p:cNvPicPr preferRelativeResize="0"/>
          <p:nvPr/>
        </p:nvPicPr>
        <p:blipFill>
          <a:blip r:embed="rId3">
            <a:alphaModFix/>
          </a:blip>
          <a:stretch>
            <a:fillRect/>
          </a:stretch>
        </p:blipFill>
        <p:spPr>
          <a:xfrm>
            <a:off x="76200" y="1660850"/>
            <a:ext cx="4478624" cy="3049750"/>
          </a:xfrm>
          <a:prstGeom prst="rect">
            <a:avLst/>
          </a:prstGeom>
          <a:noFill/>
          <a:ln>
            <a:noFill/>
          </a:ln>
        </p:spPr>
      </p:pic>
      <p:sp>
        <p:nvSpPr>
          <p:cNvPr id="2575" name="Google Shape;2575;p121"/>
          <p:cNvSpPr/>
          <p:nvPr/>
        </p:nvSpPr>
        <p:spPr>
          <a:xfrm>
            <a:off x="1653625" y="2752250"/>
            <a:ext cx="475800" cy="391800"/>
          </a:xfrm>
          <a:prstGeom prst="ellipse">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6" name="Google Shape;2576;p121"/>
          <p:cNvPicPr preferRelativeResize="0"/>
          <p:nvPr/>
        </p:nvPicPr>
        <p:blipFill>
          <a:blip r:embed="rId4">
            <a:alphaModFix/>
          </a:blip>
          <a:stretch>
            <a:fillRect/>
          </a:stretch>
        </p:blipFill>
        <p:spPr>
          <a:xfrm>
            <a:off x="4609000" y="1381025"/>
            <a:ext cx="4326377" cy="3329576"/>
          </a:xfrm>
          <a:prstGeom prst="rect">
            <a:avLst/>
          </a:prstGeom>
          <a:noFill/>
          <a:ln>
            <a:noFill/>
          </a:ln>
        </p:spPr>
      </p:pic>
      <p:sp>
        <p:nvSpPr>
          <p:cNvPr id="2577" name="Google Shape;2577;p121"/>
          <p:cNvSpPr/>
          <p:nvPr/>
        </p:nvSpPr>
        <p:spPr>
          <a:xfrm>
            <a:off x="5418478" y="2256873"/>
            <a:ext cx="2212677" cy="2191106"/>
          </a:xfrm>
          <a:custGeom>
            <a:rect b="b" l="l" r="r" t="t"/>
            <a:pathLst>
              <a:path extrusionOk="0" h="126489" w="162309">
                <a:moveTo>
                  <a:pt x="0" y="28209"/>
                </a:moveTo>
                <a:lnTo>
                  <a:pt x="1791" y="10746"/>
                </a:lnTo>
                <a:lnTo>
                  <a:pt x="17015" y="448"/>
                </a:lnTo>
                <a:lnTo>
                  <a:pt x="36715" y="0"/>
                </a:lnTo>
                <a:lnTo>
                  <a:pt x="66715" y="6717"/>
                </a:lnTo>
                <a:lnTo>
                  <a:pt x="100296" y="19030"/>
                </a:lnTo>
                <a:lnTo>
                  <a:pt x="132981" y="34253"/>
                </a:lnTo>
                <a:lnTo>
                  <a:pt x="154473" y="52163"/>
                </a:lnTo>
                <a:lnTo>
                  <a:pt x="161413" y="68506"/>
                </a:lnTo>
                <a:lnTo>
                  <a:pt x="162309" y="91117"/>
                </a:lnTo>
                <a:lnTo>
                  <a:pt x="148652" y="109923"/>
                </a:lnTo>
                <a:lnTo>
                  <a:pt x="110594" y="123579"/>
                </a:lnTo>
                <a:lnTo>
                  <a:pt x="83953" y="126489"/>
                </a:lnTo>
                <a:lnTo>
                  <a:pt x="60446" y="125370"/>
                </a:lnTo>
                <a:lnTo>
                  <a:pt x="19925" y="117086"/>
                </a:lnTo>
                <a:lnTo>
                  <a:pt x="5821" y="105221"/>
                </a:lnTo>
                <a:lnTo>
                  <a:pt x="2015" y="79923"/>
                </a:lnTo>
                <a:lnTo>
                  <a:pt x="896" y="65596"/>
                </a:lnTo>
                <a:lnTo>
                  <a:pt x="896" y="48357"/>
                </a:lnTo>
                <a:close/>
              </a:path>
            </a:pathLst>
          </a:custGeom>
          <a:solidFill>
            <a:srgbClr val="F4CCCC">
              <a:alpha val="20560"/>
            </a:srgbClr>
          </a:solidFill>
          <a:ln cap="flat" cmpd="sng" w="28575">
            <a:solidFill>
              <a:srgbClr val="980000"/>
            </a:solidFill>
            <a:prstDash val="lgDash"/>
            <a:round/>
            <a:headEnd len="med" w="med" type="none"/>
            <a:tailEnd len="med" w="med" type="none"/>
          </a:ln>
        </p:spPr>
      </p:sp>
      <p:sp>
        <p:nvSpPr>
          <p:cNvPr id="2578" name="Google Shape;2578;p121"/>
          <p:cNvSpPr txBox="1"/>
          <p:nvPr/>
        </p:nvSpPr>
        <p:spPr>
          <a:xfrm>
            <a:off x="7091659" y="1527488"/>
            <a:ext cx="16584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800">
                <a:solidFill>
                  <a:srgbClr val="FFFFFF"/>
                </a:solidFill>
              </a:rPr>
              <a:t>Increasing tornado threat </a:t>
            </a:r>
            <a:endParaRPr b="1" sz="800">
              <a:solidFill>
                <a:srgbClr val="FFFFFF"/>
              </a:solidFill>
            </a:endParaRPr>
          </a:p>
          <a:p>
            <a:pPr indent="0" lvl="0" marL="0" rtl="0" algn="ctr">
              <a:spcBef>
                <a:spcPts val="0"/>
              </a:spcBef>
              <a:spcAft>
                <a:spcPts val="0"/>
              </a:spcAft>
              <a:buNone/>
            </a:pPr>
            <a:r>
              <a:rPr b="1" lang="en" sz="800">
                <a:solidFill>
                  <a:srgbClr val="FFFFFF"/>
                </a:solidFill>
              </a:rPr>
              <a:t>in the next 1-2 hours.</a:t>
            </a:r>
            <a:endParaRPr b="1" sz="800">
              <a:solidFill>
                <a:srgbClr val="FFFFFF"/>
              </a:solidFill>
            </a:endParaRPr>
          </a:p>
          <a:p>
            <a:pPr indent="0" lvl="0" marL="0" rtl="0" algn="ctr">
              <a:spcBef>
                <a:spcPts val="0"/>
              </a:spcBef>
              <a:spcAft>
                <a:spcPts val="0"/>
              </a:spcAft>
              <a:buNone/>
            </a:pPr>
            <a:r>
              <a:t/>
            </a:r>
            <a:endParaRPr b="1" sz="800">
              <a:solidFill>
                <a:srgbClr val="FFFFFF"/>
              </a:solidFill>
            </a:endParaRPr>
          </a:p>
          <a:p>
            <a:pPr indent="0" lvl="0" marL="0" rtl="0" algn="ctr">
              <a:spcBef>
                <a:spcPts val="0"/>
              </a:spcBef>
              <a:spcAft>
                <a:spcPts val="0"/>
              </a:spcAft>
              <a:buNone/>
            </a:pPr>
            <a:r>
              <a:rPr b="1" lang="en" sz="800">
                <a:solidFill>
                  <a:srgbClr val="FFFFFF"/>
                </a:solidFill>
              </a:rPr>
              <a:t>Developing T-storms will pose a threat for tornadoes, severe wind, and hail. </a:t>
            </a:r>
            <a:endParaRPr b="1" sz="800">
              <a:solidFill>
                <a:srgbClr val="FFFFFF"/>
              </a:solidFill>
            </a:endParaRPr>
          </a:p>
          <a:p>
            <a:pPr indent="0" lvl="0" marL="0" rtl="0" algn="ctr">
              <a:spcBef>
                <a:spcPts val="0"/>
              </a:spcBef>
              <a:spcAft>
                <a:spcPts val="0"/>
              </a:spcAft>
              <a:buNone/>
            </a:pPr>
            <a:r>
              <a:t/>
            </a:r>
            <a:endParaRPr b="1" sz="800">
              <a:solidFill>
                <a:srgbClr val="FFFFFF"/>
              </a:solidFill>
            </a:endParaRPr>
          </a:p>
          <a:p>
            <a:pPr indent="0" lvl="0" marL="0" rtl="0" algn="ctr">
              <a:spcBef>
                <a:spcPts val="0"/>
              </a:spcBef>
              <a:spcAft>
                <a:spcPts val="0"/>
              </a:spcAft>
              <a:buNone/>
            </a:pPr>
            <a:r>
              <a:rPr b="1" lang="en" sz="800">
                <a:solidFill>
                  <a:srgbClr val="FFFFFF"/>
                </a:solidFill>
              </a:rPr>
              <a:t>Vulnerable and/or exposed groups should consider precautionary actions.</a:t>
            </a:r>
            <a:endParaRPr b="1" sz="800">
              <a:solidFill>
                <a:srgbClr val="FFFFFF"/>
              </a:solidFill>
            </a:endParaRPr>
          </a:p>
        </p:txBody>
      </p:sp>
      <p:sp>
        <p:nvSpPr>
          <p:cNvPr id="2579" name="Google Shape;2579;p121"/>
          <p:cNvSpPr/>
          <p:nvPr/>
        </p:nvSpPr>
        <p:spPr>
          <a:xfrm>
            <a:off x="4060500" y="2932750"/>
            <a:ext cx="1069200" cy="610200"/>
          </a:xfrm>
          <a:prstGeom prst="rightArrow">
            <a:avLst>
              <a:gd fmla="val 50000" name="adj1"/>
              <a:gd fmla="val 50000" name="adj2"/>
            </a:avLst>
          </a:prstGeom>
          <a:solidFill>
            <a:srgbClr val="3C78D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583" name="Shape 2583"/>
        <p:cNvGrpSpPr/>
        <p:nvPr/>
      </p:nvGrpSpPr>
      <p:grpSpPr>
        <a:xfrm>
          <a:off x="0" y="0"/>
          <a:ext cx="0" cy="0"/>
          <a:chOff x="0" y="0"/>
          <a:chExt cx="0" cy="0"/>
        </a:xfrm>
      </p:grpSpPr>
      <p:sp>
        <p:nvSpPr>
          <p:cNvPr id="2584" name="Google Shape;2584;p122"/>
          <p:cNvSpPr/>
          <p:nvPr/>
        </p:nvSpPr>
        <p:spPr>
          <a:xfrm>
            <a:off x="92350" y="1274675"/>
            <a:ext cx="89214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122"/>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lang="en" sz="3600">
                <a:solidFill>
                  <a:srgbClr val="FFFFFF"/>
                </a:solidFill>
              </a:rPr>
              <a:t>We used Mesoanalysis to add local value to the forecast!</a:t>
            </a:r>
            <a:endParaRPr sz="3600">
              <a:solidFill>
                <a:srgbClr val="FFFFFF"/>
              </a:solidFill>
            </a:endParaRPr>
          </a:p>
        </p:txBody>
      </p:sp>
      <p:pic>
        <p:nvPicPr>
          <p:cNvPr id="2586" name="Google Shape;2586;p122"/>
          <p:cNvPicPr preferRelativeResize="0"/>
          <p:nvPr/>
        </p:nvPicPr>
        <p:blipFill>
          <a:blip r:embed="rId3">
            <a:alphaModFix/>
          </a:blip>
          <a:stretch>
            <a:fillRect/>
          </a:stretch>
        </p:blipFill>
        <p:spPr>
          <a:xfrm>
            <a:off x="142700" y="1498550"/>
            <a:ext cx="4634175" cy="3248700"/>
          </a:xfrm>
          <a:prstGeom prst="rect">
            <a:avLst/>
          </a:prstGeom>
          <a:noFill/>
          <a:ln>
            <a:noFill/>
          </a:ln>
        </p:spPr>
      </p:pic>
      <p:sp>
        <p:nvSpPr>
          <p:cNvPr id="2587" name="Google Shape;2587;p122"/>
          <p:cNvSpPr/>
          <p:nvPr/>
        </p:nvSpPr>
        <p:spPr>
          <a:xfrm>
            <a:off x="2040050" y="2654950"/>
            <a:ext cx="257400" cy="2352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88" name="Google Shape;2588;p122"/>
          <p:cNvPicPr preferRelativeResize="0"/>
          <p:nvPr/>
        </p:nvPicPr>
        <p:blipFill>
          <a:blip r:embed="rId4">
            <a:alphaModFix/>
          </a:blip>
          <a:stretch>
            <a:fillRect/>
          </a:stretch>
        </p:blipFill>
        <p:spPr>
          <a:xfrm>
            <a:off x="4263875" y="1313850"/>
            <a:ext cx="4720001" cy="35400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2" name="Shape 2592"/>
        <p:cNvGrpSpPr/>
        <p:nvPr/>
      </p:nvGrpSpPr>
      <p:grpSpPr>
        <a:xfrm>
          <a:off x="0" y="0"/>
          <a:ext cx="0" cy="0"/>
          <a:chOff x="0" y="0"/>
          <a:chExt cx="0" cy="0"/>
        </a:xfrm>
      </p:grpSpPr>
      <p:sp>
        <p:nvSpPr>
          <p:cNvPr id="2593" name="Google Shape;2593;p123"/>
          <p:cNvSpPr txBox="1"/>
          <p:nvPr/>
        </p:nvSpPr>
        <p:spPr>
          <a:xfrm>
            <a:off x="404550" y="744775"/>
            <a:ext cx="83349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500">
                <a:solidFill>
                  <a:schemeClr val="dk1"/>
                </a:solidFill>
              </a:rPr>
              <a:t>Mesoscale Analysis </a:t>
            </a:r>
            <a:endParaRPr b="1" sz="4500">
              <a:solidFill>
                <a:schemeClr val="dk1"/>
              </a:solidFill>
            </a:endParaRPr>
          </a:p>
        </p:txBody>
      </p:sp>
      <p:sp>
        <p:nvSpPr>
          <p:cNvPr id="2594" name="Google Shape;2594;p123"/>
          <p:cNvSpPr txBox="1"/>
          <p:nvPr/>
        </p:nvSpPr>
        <p:spPr>
          <a:xfrm>
            <a:off x="2195400" y="3704675"/>
            <a:ext cx="4753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rPr>
              <a:t>Material by:</a:t>
            </a:r>
            <a:endParaRPr sz="1600">
              <a:solidFill>
                <a:schemeClr val="dk1"/>
              </a:solidFill>
            </a:endParaRPr>
          </a:p>
          <a:p>
            <a:pPr indent="0" lvl="0" marL="0" rtl="0" algn="ctr">
              <a:spcBef>
                <a:spcPts val="0"/>
              </a:spcBef>
              <a:spcAft>
                <a:spcPts val="0"/>
              </a:spcAft>
              <a:buNone/>
            </a:pPr>
            <a:r>
              <a:rPr lang="en" sz="1600">
                <a:solidFill>
                  <a:schemeClr val="dk1"/>
                </a:solidFill>
              </a:rPr>
              <a:t>Harry Weinman </a:t>
            </a:r>
            <a:endParaRPr sz="1600">
              <a:solidFill>
                <a:schemeClr val="dk1"/>
              </a:solidFill>
            </a:endParaRPr>
          </a:p>
          <a:p>
            <a:pPr indent="0" lvl="0" marL="0" rtl="0" algn="l">
              <a:spcBef>
                <a:spcPts val="0"/>
              </a:spcBef>
              <a:spcAft>
                <a:spcPts val="0"/>
              </a:spcAft>
              <a:buNone/>
            </a:pPr>
            <a:r>
              <a:t/>
            </a:r>
            <a:endParaRPr sz="1800">
              <a:solidFill>
                <a:schemeClr val="dk1"/>
              </a:solidFill>
            </a:endParaRPr>
          </a:p>
        </p:txBody>
      </p:sp>
      <p:pic>
        <p:nvPicPr>
          <p:cNvPr id="2595" name="Google Shape;2595;p123"/>
          <p:cNvPicPr preferRelativeResize="0"/>
          <p:nvPr/>
        </p:nvPicPr>
        <p:blipFill rotWithShape="1">
          <a:blip r:embed="rId3">
            <a:alphaModFix/>
          </a:blip>
          <a:srcRect b="0" l="0" r="0" t="0"/>
          <a:stretch/>
        </p:blipFill>
        <p:spPr>
          <a:xfrm>
            <a:off x="7337246" y="3425780"/>
            <a:ext cx="1677475" cy="1655668"/>
          </a:xfrm>
          <a:prstGeom prst="rect">
            <a:avLst/>
          </a:prstGeom>
          <a:noFill/>
          <a:ln>
            <a:noFill/>
          </a:ln>
        </p:spPr>
      </p:pic>
      <p:pic>
        <p:nvPicPr>
          <p:cNvPr id="2596" name="Google Shape;2596;p123"/>
          <p:cNvPicPr preferRelativeResize="0"/>
          <p:nvPr/>
        </p:nvPicPr>
        <p:blipFill rotWithShape="1">
          <a:blip r:embed="rId4">
            <a:alphaModFix/>
          </a:blip>
          <a:srcRect b="0" l="0" r="0" t="0"/>
          <a:stretch/>
        </p:blipFill>
        <p:spPr>
          <a:xfrm>
            <a:off x="37834" y="3276600"/>
            <a:ext cx="1804847" cy="1804847"/>
          </a:xfrm>
          <a:prstGeom prst="rect">
            <a:avLst/>
          </a:prstGeom>
          <a:noFill/>
          <a:ln>
            <a:noFill/>
          </a:ln>
        </p:spPr>
      </p:pic>
      <p:pic>
        <p:nvPicPr>
          <p:cNvPr descr="spclogo" id="2597" name="Google Shape;2597;p123"/>
          <p:cNvPicPr preferRelativeResize="0"/>
          <p:nvPr/>
        </p:nvPicPr>
        <p:blipFill rotWithShape="1">
          <a:blip r:embed="rId5">
            <a:alphaModFix/>
          </a:blip>
          <a:srcRect b="0" l="0" r="0" t="0"/>
          <a:stretch/>
        </p:blipFill>
        <p:spPr>
          <a:xfrm>
            <a:off x="7764450" y="0"/>
            <a:ext cx="1379538" cy="55126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1" name="Shape 2601"/>
        <p:cNvGrpSpPr/>
        <p:nvPr/>
      </p:nvGrpSpPr>
      <p:grpSpPr>
        <a:xfrm>
          <a:off x="0" y="0"/>
          <a:ext cx="0" cy="0"/>
          <a:chOff x="0" y="0"/>
          <a:chExt cx="0" cy="0"/>
        </a:xfrm>
      </p:grpSpPr>
      <p:pic>
        <p:nvPicPr>
          <p:cNvPr id="2602" name="Google Shape;2602;p124"/>
          <p:cNvPicPr preferRelativeResize="0"/>
          <p:nvPr/>
        </p:nvPicPr>
        <p:blipFill>
          <a:blip r:embed="rId3">
            <a:alphaModFix/>
          </a:blip>
          <a:stretch>
            <a:fillRect/>
          </a:stretch>
        </p:blipFill>
        <p:spPr>
          <a:xfrm>
            <a:off x="152400" y="152400"/>
            <a:ext cx="6451600" cy="4838700"/>
          </a:xfrm>
          <a:prstGeom prst="rect">
            <a:avLst/>
          </a:prstGeom>
          <a:noFill/>
          <a:ln>
            <a:noFill/>
          </a:ln>
        </p:spPr>
      </p:pic>
      <p:sp>
        <p:nvSpPr>
          <p:cNvPr id="2603" name="Google Shape;2603;p124"/>
          <p:cNvSpPr txBox="1"/>
          <p:nvPr/>
        </p:nvSpPr>
        <p:spPr>
          <a:xfrm>
            <a:off x="1960051" y="4679200"/>
            <a:ext cx="723600" cy="219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solidFill>
                <a:schemeClr val="dk2"/>
              </a:solidFill>
            </a:endParaRPr>
          </a:p>
        </p:txBody>
      </p:sp>
      <p:sp>
        <p:nvSpPr>
          <p:cNvPr id="2604" name="Google Shape;2604;p124"/>
          <p:cNvSpPr txBox="1"/>
          <p:nvPr/>
        </p:nvSpPr>
        <p:spPr>
          <a:xfrm>
            <a:off x="1519475" y="265775"/>
            <a:ext cx="3449400" cy="4617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One hint: It’s the warm season</a:t>
            </a:r>
            <a:endParaRPr sz="1800">
              <a:solidFill>
                <a:schemeClr val="dk1"/>
              </a:solidFill>
            </a:endParaRPr>
          </a:p>
        </p:txBody>
      </p:sp>
      <p:sp>
        <p:nvSpPr>
          <p:cNvPr id="2605" name="Google Shape;2605;p124"/>
          <p:cNvSpPr/>
          <p:nvPr/>
        </p:nvSpPr>
        <p:spPr>
          <a:xfrm>
            <a:off x="4874925" y="1144575"/>
            <a:ext cx="805800" cy="784200"/>
          </a:xfrm>
          <a:prstGeom prst="rect">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6" name="Google Shape;2606;p124"/>
          <p:cNvSpPr txBox="1"/>
          <p:nvPr/>
        </p:nvSpPr>
        <p:spPr>
          <a:xfrm>
            <a:off x="5887550" y="1621050"/>
            <a:ext cx="2527500" cy="6771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FF00FF"/>
                </a:solidFill>
              </a:rPr>
              <a:t>Focus here for remainder of the case</a:t>
            </a:r>
            <a:endParaRPr b="1" sz="1600">
              <a:solidFill>
                <a:srgbClr val="FF00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